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12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7.xml"/><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534400" cy="646331"/>
          </a:xfrm>
          <a:prstGeom prst="rect">
            <a:avLst/>
          </a:prstGeom>
        </p:spPr>
        <p:txBody>
          <a:bodyPr wrap="square">
            <a:spAutoFit/>
          </a:bodyPr>
          <a:lstStyle/>
          <a:p>
            <a:r>
              <a:rPr lang="en-US" dirty="0">
                <a:solidFill>
                  <a:prstClr val="black"/>
                </a:solidFill>
                <a:latin typeface="Wide Latin" pitchFamily="18" charset="0"/>
              </a:rPr>
              <a:t>Lecture </a:t>
            </a:r>
            <a:r>
              <a:rPr lang="en-US" dirty="0" smtClean="0">
                <a:solidFill>
                  <a:prstClr val="black"/>
                </a:solidFill>
                <a:latin typeface="Wide Latin" pitchFamily="18" charset="0"/>
              </a:rPr>
              <a:t>6                                                                    Chapter2</a:t>
            </a:r>
            <a:endParaRPr lang="en-US" dirty="0">
              <a:solidFill>
                <a:prstClr val="black"/>
              </a:solidFill>
              <a:latin typeface="Wide Latin" pitchFamily="18" charset="0"/>
            </a:endParaRPr>
          </a:p>
          <a:p>
            <a:endParaRPr lang="en-US" dirty="0">
              <a:solidFill>
                <a:prstClr val="black"/>
              </a:solidFill>
              <a:latin typeface="Wide Latin" pitchFamily="18" charset="0"/>
            </a:endParaRPr>
          </a:p>
        </p:txBody>
      </p:sp>
      <p:sp>
        <p:nvSpPr>
          <p:cNvPr id="3" name="Rectangle 2"/>
          <p:cNvSpPr/>
          <p:nvPr/>
        </p:nvSpPr>
        <p:spPr>
          <a:xfrm>
            <a:off x="152400" y="2582091"/>
            <a:ext cx="4800600" cy="3299878"/>
          </a:xfrm>
          <a:prstGeom prst="rect">
            <a:avLst/>
          </a:prstGeom>
        </p:spPr>
        <p:txBody>
          <a:bodyPr wrap="square">
            <a:spAutoFit/>
          </a:bodyPr>
          <a:lstStyle/>
          <a:p>
            <a:pPr>
              <a:lnSpc>
                <a:spcPct val="115000"/>
              </a:lnSpc>
            </a:pPr>
            <a:r>
              <a:rPr lang="en-US" dirty="0">
                <a:solidFill>
                  <a:prstClr val="black"/>
                </a:solidFill>
                <a:latin typeface="Times New Roman"/>
                <a:ea typeface="Times New Roman"/>
                <a:cs typeface="Arial"/>
              </a:rPr>
              <a:t> </a:t>
            </a:r>
            <a:r>
              <a:rPr lang="en-US" sz="2400" b="1" u="sng" dirty="0" smtClean="0">
                <a:solidFill>
                  <a:prstClr val="black"/>
                </a:solidFill>
                <a:latin typeface="Times New Roman" pitchFamily="18" charset="0"/>
                <a:ea typeface="Times New Roman"/>
                <a:cs typeface="Times New Roman" pitchFamily="18" charset="0"/>
              </a:rPr>
              <a:t>1</a:t>
            </a:r>
            <a:r>
              <a:rPr lang="en-US" sz="2400" b="1" u="sng" dirty="0">
                <a:solidFill>
                  <a:prstClr val="black"/>
                </a:solidFill>
                <a:latin typeface="Times New Roman" pitchFamily="18" charset="0"/>
                <a:ea typeface="Times New Roman"/>
                <a:cs typeface="Times New Roman" pitchFamily="18" charset="0"/>
              </a:rPr>
              <a:t>.</a:t>
            </a:r>
            <a:r>
              <a:rPr lang="en-US" sz="2400" u="sng" dirty="0">
                <a:solidFill>
                  <a:prstClr val="black"/>
                </a:solidFill>
                <a:latin typeface="Times New Roman" pitchFamily="18" charset="0"/>
                <a:ea typeface="Times New Roman"/>
                <a:cs typeface="Times New Roman" pitchFamily="18" charset="0"/>
              </a:rPr>
              <a:t> Conventional </a:t>
            </a:r>
            <a:r>
              <a:rPr lang="en-US" sz="2400" u="sng" dirty="0" smtClean="0">
                <a:solidFill>
                  <a:prstClr val="black"/>
                </a:solidFill>
                <a:latin typeface="Times New Roman" pitchFamily="18" charset="0"/>
                <a:ea typeface="Times New Roman"/>
                <a:cs typeface="Times New Roman" pitchFamily="18" charset="0"/>
              </a:rPr>
              <a:t>Molding Processes </a:t>
            </a:r>
            <a:endParaRPr lang="en-US" sz="2400" dirty="0">
              <a:solidFill>
                <a:prstClr val="black"/>
              </a:solidFill>
              <a:latin typeface="Times New Roman" pitchFamily="18" charset="0"/>
              <a:ea typeface="Times New Roman"/>
              <a:cs typeface="Times New Roman" pitchFamily="18" charset="0"/>
            </a:endParaRPr>
          </a:p>
          <a:p>
            <a:pPr marL="342900" indent="-342900">
              <a:lnSpc>
                <a:spcPct val="115000"/>
              </a:lnSpc>
              <a:buFont typeface="+mj-lt"/>
              <a:buAutoNum type="alphaLcPeriod"/>
              <a:tabLst>
                <a:tab pos="457200" algn="l"/>
              </a:tabLst>
            </a:pPr>
            <a:r>
              <a:rPr lang="en-US" dirty="0">
                <a:solidFill>
                  <a:prstClr val="black"/>
                </a:solidFill>
                <a:latin typeface="Times New Roman"/>
                <a:ea typeface="Times New Roman"/>
                <a:cs typeface="Arial"/>
              </a:rPr>
              <a:t>Green Sand Molding </a:t>
            </a:r>
            <a:endParaRPr lang="en-US" sz="1600" dirty="0">
              <a:solidFill>
                <a:prstClr val="black"/>
              </a:solidFill>
              <a:ea typeface="Times New Roman"/>
              <a:cs typeface="Arial"/>
            </a:endParaRPr>
          </a:p>
          <a:p>
            <a:pPr marL="342900" indent="-342900">
              <a:lnSpc>
                <a:spcPct val="115000"/>
              </a:lnSpc>
              <a:buFont typeface="+mj-lt"/>
              <a:buAutoNum type="alphaLcPeriod"/>
              <a:tabLst>
                <a:tab pos="457200" algn="l"/>
              </a:tabLst>
            </a:pPr>
            <a:r>
              <a:rPr lang="en-US" dirty="0">
                <a:solidFill>
                  <a:prstClr val="black"/>
                </a:solidFill>
                <a:latin typeface="Times New Roman"/>
                <a:ea typeface="Times New Roman"/>
                <a:cs typeface="Arial"/>
              </a:rPr>
              <a:t>Dry Sand Molding </a:t>
            </a:r>
            <a:endParaRPr lang="en-US" sz="1600" dirty="0">
              <a:solidFill>
                <a:prstClr val="black"/>
              </a:solidFill>
              <a:ea typeface="Times New Roman"/>
              <a:cs typeface="Arial"/>
            </a:endParaRPr>
          </a:p>
          <a:p>
            <a:pPr marL="342900" indent="-342900">
              <a:lnSpc>
                <a:spcPct val="115000"/>
              </a:lnSpc>
              <a:spcAft>
                <a:spcPts val="1000"/>
              </a:spcAft>
              <a:buFont typeface="+mj-lt"/>
              <a:buAutoNum type="alphaLcPeriod"/>
              <a:tabLst>
                <a:tab pos="457200" algn="l"/>
              </a:tabLst>
            </a:pPr>
            <a:r>
              <a:rPr lang="en-US" dirty="0">
                <a:solidFill>
                  <a:prstClr val="black"/>
                </a:solidFill>
                <a:latin typeface="Times New Roman"/>
                <a:ea typeface="Times New Roman"/>
                <a:cs typeface="Arial"/>
              </a:rPr>
              <a:t>Flask less Molding </a:t>
            </a:r>
            <a:endParaRPr lang="en-US" sz="1600" dirty="0">
              <a:solidFill>
                <a:prstClr val="black"/>
              </a:solidFill>
              <a:ea typeface="Times New Roman"/>
              <a:cs typeface="Arial"/>
            </a:endParaRPr>
          </a:p>
          <a:p>
            <a:pPr>
              <a:lnSpc>
                <a:spcPct val="115000"/>
              </a:lnSpc>
            </a:pPr>
            <a:r>
              <a:rPr lang="en-US" sz="2400" u="sng" dirty="0">
                <a:solidFill>
                  <a:prstClr val="black"/>
                </a:solidFill>
                <a:latin typeface="Times New Roman" pitchFamily="18" charset="0"/>
                <a:ea typeface="Times New Roman"/>
                <a:cs typeface="Times New Roman" pitchFamily="18" charset="0"/>
              </a:rPr>
              <a:t>2. Chemical Sand Molding Processes</a:t>
            </a:r>
          </a:p>
          <a:p>
            <a:pPr marL="342900" indent="-342900">
              <a:lnSpc>
                <a:spcPct val="115000"/>
              </a:lnSpc>
              <a:buFont typeface="+mj-lt"/>
              <a:buAutoNum type="alphaLcPeriod"/>
              <a:tabLst>
                <a:tab pos="457200" algn="l"/>
              </a:tabLst>
            </a:pPr>
            <a:r>
              <a:rPr lang="en-US" dirty="0">
                <a:solidFill>
                  <a:prstClr val="black"/>
                </a:solidFill>
                <a:latin typeface="Times New Roman"/>
                <a:ea typeface="Times New Roman"/>
                <a:cs typeface="Arial"/>
              </a:rPr>
              <a:t>Shell Molding </a:t>
            </a:r>
            <a:endParaRPr lang="en-US" sz="1600" dirty="0">
              <a:solidFill>
                <a:prstClr val="black"/>
              </a:solidFill>
              <a:ea typeface="Times New Roman"/>
              <a:cs typeface="Arial"/>
            </a:endParaRPr>
          </a:p>
          <a:p>
            <a:pPr marL="342900" indent="-342900">
              <a:lnSpc>
                <a:spcPct val="115000"/>
              </a:lnSpc>
              <a:buFont typeface="+mj-lt"/>
              <a:buAutoNum type="alphaLcPeriod"/>
              <a:tabLst>
                <a:tab pos="457200" algn="l"/>
              </a:tabLst>
            </a:pPr>
            <a:r>
              <a:rPr lang="en-US" dirty="0">
                <a:solidFill>
                  <a:prstClr val="black"/>
                </a:solidFill>
                <a:latin typeface="Times New Roman"/>
                <a:ea typeface="Times New Roman"/>
                <a:cs typeface="Arial"/>
              </a:rPr>
              <a:t>Sodium Silicate Molding </a:t>
            </a:r>
            <a:endParaRPr lang="en-US" sz="1600" dirty="0">
              <a:solidFill>
                <a:prstClr val="black"/>
              </a:solidFill>
              <a:ea typeface="Times New Roman"/>
              <a:cs typeface="Arial"/>
            </a:endParaRPr>
          </a:p>
          <a:p>
            <a:pPr marL="342900" indent="-342900">
              <a:lnSpc>
                <a:spcPct val="115000"/>
              </a:lnSpc>
              <a:buFont typeface="+mj-lt"/>
              <a:buAutoNum type="alphaLcPeriod"/>
              <a:tabLst>
                <a:tab pos="457200" algn="l"/>
              </a:tabLst>
            </a:pPr>
            <a:r>
              <a:rPr lang="en-US" dirty="0">
                <a:solidFill>
                  <a:prstClr val="black"/>
                </a:solidFill>
                <a:latin typeface="Times New Roman"/>
                <a:ea typeface="Times New Roman"/>
                <a:cs typeface="Arial"/>
              </a:rPr>
              <a:t>No-Bake Molding </a:t>
            </a:r>
            <a:endParaRPr lang="en-US" sz="1600" dirty="0">
              <a:solidFill>
                <a:prstClr val="black"/>
              </a:solidFill>
              <a:ea typeface="Times New Roman"/>
              <a:cs typeface="Arial"/>
            </a:endParaRPr>
          </a:p>
          <a:p>
            <a:pPr marL="228600">
              <a:lnSpc>
                <a:spcPct val="115000"/>
              </a:lnSpc>
            </a:pPr>
            <a:r>
              <a:rPr lang="en-US" dirty="0">
                <a:solidFill>
                  <a:prstClr val="black"/>
                </a:solidFill>
                <a:latin typeface="Times New Roman"/>
                <a:ea typeface="Times New Roman"/>
                <a:cs typeface="Arial"/>
              </a:rPr>
              <a:t> </a:t>
            </a:r>
            <a:endParaRPr lang="en-US" sz="1600" dirty="0">
              <a:solidFill>
                <a:prstClr val="black"/>
              </a:solidFill>
              <a:ea typeface="Times New Roman"/>
              <a:cs typeface="Arial"/>
            </a:endParaRPr>
          </a:p>
        </p:txBody>
      </p:sp>
      <p:sp>
        <p:nvSpPr>
          <p:cNvPr id="4" name="Rectangle 3"/>
          <p:cNvSpPr/>
          <p:nvPr/>
        </p:nvSpPr>
        <p:spPr>
          <a:xfrm>
            <a:off x="4953000" y="2582091"/>
            <a:ext cx="4038600" cy="3490186"/>
          </a:xfrm>
          <a:prstGeom prst="rect">
            <a:avLst/>
          </a:prstGeom>
        </p:spPr>
        <p:txBody>
          <a:bodyPr wrap="square">
            <a:spAutoFit/>
          </a:bodyPr>
          <a:lstStyle/>
          <a:p>
            <a:pPr>
              <a:lnSpc>
                <a:spcPct val="115000"/>
              </a:lnSpc>
            </a:pPr>
            <a:r>
              <a:rPr lang="en-US" sz="2400" u="sng" dirty="0">
                <a:solidFill>
                  <a:prstClr val="black"/>
                </a:solidFill>
                <a:latin typeface="Times New Roman" pitchFamily="18" charset="0"/>
                <a:ea typeface="Times New Roman"/>
                <a:cs typeface="Times New Roman" pitchFamily="18" charset="0"/>
              </a:rPr>
              <a:t>3. Permanent Mold Processes</a:t>
            </a:r>
          </a:p>
          <a:p>
            <a:pPr marL="342900" indent="-342900">
              <a:lnSpc>
                <a:spcPct val="115000"/>
              </a:lnSpc>
              <a:buFont typeface="+mj-lt"/>
              <a:buAutoNum type="alphaLcPeriod"/>
              <a:tabLst>
                <a:tab pos="457200" algn="l"/>
              </a:tabLst>
            </a:pPr>
            <a:r>
              <a:rPr lang="en-US" dirty="0">
                <a:solidFill>
                  <a:prstClr val="black"/>
                </a:solidFill>
                <a:latin typeface="Times New Roman"/>
                <a:ea typeface="Times New Roman"/>
                <a:cs typeface="Arial"/>
              </a:rPr>
              <a:t>Gravity Die casting </a:t>
            </a:r>
            <a:endParaRPr lang="en-US" sz="1600" dirty="0">
              <a:solidFill>
                <a:prstClr val="black"/>
              </a:solidFill>
              <a:ea typeface="Times New Roman"/>
              <a:cs typeface="Arial"/>
            </a:endParaRPr>
          </a:p>
          <a:p>
            <a:pPr marL="342900" indent="-342900">
              <a:lnSpc>
                <a:spcPct val="115000"/>
              </a:lnSpc>
              <a:buFont typeface="+mj-lt"/>
              <a:buAutoNum type="alphaLcPeriod"/>
              <a:tabLst>
                <a:tab pos="457200" algn="l"/>
              </a:tabLst>
            </a:pPr>
            <a:r>
              <a:rPr lang="en-US" dirty="0">
                <a:solidFill>
                  <a:prstClr val="black"/>
                </a:solidFill>
                <a:latin typeface="Times New Roman"/>
                <a:ea typeface="Times New Roman"/>
                <a:cs typeface="Arial"/>
              </a:rPr>
              <a:t>Low and High Pressure Die Casting</a:t>
            </a:r>
            <a:endParaRPr lang="en-US" sz="1600" dirty="0">
              <a:solidFill>
                <a:prstClr val="black"/>
              </a:solidFill>
              <a:ea typeface="Times New Roman"/>
              <a:cs typeface="Arial"/>
            </a:endParaRPr>
          </a:p>
          <a:p>
            <a:pPr marL="228600">
              <a:lnSpc>
                <a:spcPct val="115000"/>
              </a:lnSpc>
            </a:pPr>
            <a:r>
              <a:rPr lang="en-US" dirty="0">
                <a:solidFill>
                  <a:prstClr val="black"/>
                </a:solidFill>
                <a:latin typeface="Times New Roman"/>
                <a:ea typeface="Times New Roman"/>
                <a:cs typeface="Arial"/>
              </a:rPr>
              <a:t> </a:t>
            </a:r>
            <a:endParaRPr lang="en-US" sz="1600" dirty="0">
              <a:solidFill>
                <a:prstClr val="black"/>
              </a:solidFill>
              <a:ea typeface="Times New Roman"/>
              <a:cs typeface="Arial"/>
            </a:endParaRPr>
          </a:p>
          <a:p>
            <a:pPr>
              <a:lnSpc>
                <a:spcPct val="115000"/>
              </a:lnSpc>
            </a:pPr>
            <a:r>
              <a:rPr lang="en-US" sz="2400" u="sng" dirty="0">
                <a:solidFill>
                  <a:prstClr val="black"/>
                </a:solidFill>
                <a:latin typeface="Times New Roman" pitchFamily="18" charset="0"/>
                <a:ea typeface="Times New Roman"/>
                <a:cs typeface="Times New Roman" pitchFamily="18" charset="0"/>
              </a:rPr>
              <a:t>4. Special Casting Processes</a:t>
            </a:r>
          </a:p>
          <a:p>
            <a:pPr marL="342900" indent="-342900">
              <a:lnSpc>
                <a:spcPct val="115000"/>
              </a:lnSpc>
              <a:buFont typeface="+mj-lt"/>
              <a:buAutoNum type="alphaLcPeriod"/>
              <a:tabLst>
                <a:tab pos="457200" algn="l"/>
              </a:tabLst>
            </a:pPr>
            <a:r>
              <a:rPr lang="en-US" dirty="0">
                <a:solidFill>
                  <a:prstClr val="black"/>
                </a:solidFill>
                <a:latin typeface="Times New Roman"/>
                <a:ea typeface="Times New Roman"/>
                <a:cs typeface="Arial"/>
              </a:rPr>
              <a:t>Lost Wax </a:t>
            </a:r>
            <a:endParaRPr lang="en-US" sz="1600" dirty="0">
              <a:solidFill>
                <a:prstClr val="black"/>
              </a:solidFill>
              <a:ea typeface="Times New Roman"/>
              <a:cs typeface="Arial"/>
            </a:endParaRPr>
          </a:p>
          <a:p>
            <a:pPr marL="342900" indent="-342900">
              <a:lnSpc>
                <a:spcPct val="115000"/>
              </a:lnSpc>
              <a:buFont typeface="+mj-lt"/>
              <a:buAutoNum type="alphaLcPeriod"/>
              <a:tabLst>
                <a:tab pos="457200" algn="l"/>
              </a:tabLst>
            </a:pPr>
            <a:r>
              <a:rPr lang="en-US" dirty="0">
                <a:solidFill>
                  <a:prstClr val="black"/>
                </a:solidFill>
                <a:latin typeface="Times New Roman"/>
                <a:ea typeface="Times New Roman"/>
                <a:cs typeface="Arial"/>
              </a:rPr>
              <a:t>Ceramics Shell Molding </a:t>
            </a:r>
            <a:endParaRPr lang="en-US" sz="1600" dirty="0">
              <a:solidFill>
                <a:prstClr val="black"/>
              </a:solidFill>
              <a:ea typeface="Times New Roman"/>
              <a:cs typeface="Arial"/>
            </a:endParaRPr>
          </a:p>
          <a:p>
            <a:pPr marL="342900" indent="-342900">
              <a:lnSpc>
                <a:spcPct val="115000"/>
              </a:lnSpc>
              <a:buFont typeface="+mj-lt"/>
              <a:buAutoNum type="alphaLcPeriod"/>
              <a:tabLst>
                <a:tab pos="457200" algn="l"/>
              </a:tabLst>
            </a:pPr>
            <a:r>
              <a:rPr lang="en-US" dirty="0">
                <a:solidFill>
                  <a:prstClr val="black"/>
                </a:solidFill>
                <a:latin typeface="Times New Roman"/>
                <a:ea typeface="Times New Roman"/>
                <a:cs typeface="Arial"/>
              </a:rPr>
              <a:t>Evaporative Pattern Casting </a:t>
            </a:r>
            <a:endParaRPr lang="en-US" sz="1600" dirty="0">
              <a:solidFill>
                <a:prstClr val="black"/>
              </a:solidFill>
              <a:ea typeface="Times New Roman"/>
              <a:cs typeface="Arial"/>
            </a:endParaRPr>
          </a:p>
          <a:p>
            <a:pPr marL="342900" indent="-342900">
              <a:lnSpc>
                <a:spcPct val="115000"/>
              </a:lnSpc>
              <a:buFont typeface="+mj-lt"/>
              <a:buAutoNum type="alphaLcPeriod"/>
              <a:tabLst>
                <a:tab pos="457200" algn="l"/>
              </a:tabLst>
            </a:pPr>
            <a:r>
              <a:rPr lang="en-US" dirty="0">
                <a:solidFill>
                  <a:prstClr val="black"/>
                </a:solidFill>
                <a:latin typeface="Times New Roman"/>
                <a:ea typeface="Times New Roman"/>
                <a:cs typeface="Arial"/>
              </a:rPr>
              <a:t>Vacuum Sealed Molding </a:t>
            </a:r>
            <a:endParaRPr lang="en-US" sz="1600" dirty="0">
              <a:solidFill>
                <a:prstClr val="black"/>
              </a:solidFill>
              <a:ea typeface="Times New Roman"/>
              <a:cs typeface="Arial"/>
            </a:endParaRPr>
          </a:p>
          <a:p>
            <a:pPr marL="342900" indent="-342900">
              <a:lnSpc>
                <a:spcPct val="115000"/>
              </a:lnSpc>
              <a:spcAft>
                <a:spcPts val="1000"/>
              </a:spcAft>
              <a:buFont typeface="+mj-lt"/>
              <a:buAutoNum type="alphaLcPeriod"/>
              <a:tabLst>
                <a:tab pos="457200" algn="l"/>
              </a:tabLst>
            </a:pPr>
            <a:r>
              <a:rPr lang="en-US" dirty="0">
                <a:solidFill>
                  <a:prstClr val="black"/>
                </a:solidFill>
                <a:latin typeface="Times New Roman"/>
                <a:ea typeface="Times New Roman"/>
                <a:cs typeface="Arial"/>
              </a:rPr>
              <a:t>Centrifugal Casting</a:t>
            </a:r>
            <a:endParaRPr lang="en-US" sz="1600" dirty="0">
              <a:solidFill>
                <a:prstClr val="black"/>
              </a:solidFill>
              <a:ea typeface="Times New Roman"/>
              <a:cs typeface="Arial"/>
            </a:endParaRPr>
          </a:p>
        </p:txBody>
      </p:sp>
      <p:sp>
        <p:nvSpPr>
          <p:cNvPr id="5" name="Rectangle 4"/>
          <p:cNvSpPr/>
          <p:nvPr/>
        </p:nvSpPr>
        <p:spPr>
          <a:xfrm>
            <a:off x="152400" y="1032741"/>
            <a:ext cx="8991600" cy="1211614"/>
          </a:xfrm>
          <a:prstGeom prst="rect">
            <a:avLst/>
          </a:prstGeom>
        </p:spPr>
        <p:txBody>
          <a:bodyPr wrap="square">
            <a:spAutoFit/>
          </a:bodyPr>
          <a:lstStyle/>
          <a:p>
            <a:pPr algn="ctr">
              <a:lnSpc>
                <a:spcPct val="115000"/>
              </a:lnSpc>
              <a:spcAft>
                <a:spcPts val="1000"/>
              </a:spcAft>
            </a:pPr>
            <a:r>
              <a:rPr lang="en-US" sz="3200" b="1" dirty="0">
                <a:solidFill>
                  <a:prstClr val="black"/>
                </a:solidFill>
                <a:latin typeface="Times New Roman" pitchFamily="18" charset="0"/>
                <a:ea typeface="Times New Roman"/>
                <a:cs typeface="Times New Roman" pitchFamily="18" charset="0"/>
              </a:rPr>
              <a:t>Classification of casting Processes</a:t>
            </a:r>
            <a:endParaRPr lang="en-US" sz="3200" dirty="0">
              <a:solidFill>
                <a:prstClr val="black"/>
              </a:solidFill>
              <a:latin typeface="Times New Roman" pitchFamily="18" charset="0"/>
              <a:ea typeface="Times New Roman"/>
              <a:cs typeface="Times New Roman" pitchFamily="18" charset="0"/>
            </a:endParaRPr>
          </a:p>
          <a:p>
            <a:pPr>
              <a:lnSpc>
                <a:spcPct val="115000"/>
              </a:lnSpc>
            </a:pPr>
            <a:r>
              <a:rPr lang="en-US" sz="2400" dirty="0">
                <a:solidFill>
                  <a:prstClr val="black"/>
                </a:solidFill>
                <a:latin typeface="Times New Roman"/>
                <a:ea typeface="Times New Roman"/>
                <a:cs typeface="Arial"/>
              </a:rPr>
              <a:t>Casting processes can be classified into following </a:t>
            </a:r>
            <a:r>
              <a:rPr lang="en-US" sz="2400" b="1" dirty="0">
                <a:solidFill>
                  <a:prstClr val="black"/>
                </a:solidFill>
                <a:latin typeface="Times New Roman"/>
                <a:ea typeface="Times New Roman"/>
                <a:cs typeface="Arial"/>
              </a:rPr>
              <a:t>FOUR</a:t>
            </a:r>
            <a:r>
              <a:rPr lang="en-US" sz="2400" dirty="0">
                <a:solidFill>
                  <a:prstClr val="black"/>
                </a:solidFill>
                <a:latin typeface="Times New Roman"/>
                <a:ea typeface="Times New Roman"/>
                <a:cs typeface="Arial"/>
              </a:rPr>
              <a:t> </a:t>
            </a:r>
            <a:r>
              <a:rPr lang="en-US" sz="2400" dirty="0" smtClean="0">
                <a:solidFill>
                  <a:prstClr val="black"/>
                </a:solidFill>
                <a:latin typeface="Times New Roman"/>
                <a:ea typeface="Times New Roman"/>
                <a:cs typeface="Arial"/>
              </a:rPr>
              <a:t>categories</a:t>
            </a:r>
            <a:r>
              <a:rPr lang="en-US" sz="2400" dirty="0">
                <a:solidFill>
                  <a:prstClr val="black"/>
                </a:solidFill>
                <a:latin typeface="Times New Roman"/>
                <a:ea typeface="Times New Roman"/>
                <a:cs typeface="Arial"/>
              </a:rPr>
              <a:t>:  </a:t>
            </a:r>
            <a:endParaRPr lang="en-US" sz="2400" dirty="0">
              <a:solidFill>
                <a:prstClr val="black"/>
              </a:solidFill>
              <a:ea typeface="Times New Roman"/>
              <a:cs typeface="Arial"/>
            </a:endParaRPr>
          </a:p>
        </p:txBody>
      </p:sp>
    </p:spTree>
    <p:extLst>
      <p:ext uri="{BB962C8B-B14F-4D97-AF65-F5344CB8AC3E}">
        <p14:creationId xmlns:p14="http://schemas.microsoft.com/office/powerpoint/2010/main" val="323539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Effect transition="in" filter="fade">
                                      <p:cBhvr>
                                        <p:cTn id="35" dur="1000"/>
                                        <p:tgtEl>
                                          <p:spTgt spid="3">
                                            <p:txEl>
                                              <p:pRg st="0" end="0"/>
                                            </p:txEl>
                                          </p:spTgt>
                                        </p:tgtEl>
                                      </p:cBhvr>
                                    </p:animEffect>
                                    <p:anim calcmode="lin" valueType="num">
                                      <p:cBhvr>
                                        <p:cTn id="3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0" end="0"/>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1" end="1"/>
                                            </p:txEl>
                                          </p:spTgt>
                                        </p:tgtEl>
                                        <p:attrNameLst>
                                          <p:attrName>style.visibility</p:attrName>
                                        </p:attrNameLst>
                                      </p:cBhvr>
                                      <p:to>
                                        <p:strVal val="visible"/>
                                      </p:to>
                                    </p:set>
                                    <p:animEffect transition="in" filter="fade">
                                      <p:cBhvr>
                                        <p:cTn id="40" dur="1000"/>
                                        <p:tgtEl>
                                          <p:spTgt spid="3">
                                            <p:txEl>
                                              <p:pRg st="1" end="1"/>
                                            </p:txEl>
                                          </p:spTgt>
                                        </p:tgtEl>
                                      </p:cBhvr>
                                    </p:animEffect>
                                    <p:anim calcmode="lin" valueType="num">
                                      <p:cBhvr>
                                        <p:cTn id="4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1" end="1"/>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Effect transition="in" filter="fade">
                                      <p:cBhvr>
                                        <p:cTn id="45" dur="1000"/>
                                        <p:tgtEl>
                                          <p:spTgt spid="3">
                                            <p:txEl>
                                              <p:pRg st="2" end="2"/>
                                            </p:txEl>
                                          </p:spTgt>
                                        </p:tgtEl>
                                      </p:cBhvr>
                                    </p:animEffect>
                                    <p:anim calcmode="lin" valueType="num">
                                      <p:cBhvr>
                                        <p:cTn id="4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2" end="2"/>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3" end="3"/>
                                            </p:txEl>
                                          </p:spTgt>
                                        </p:tgtEl>
                                        <p:attrNameLst>
                                          <p:attrName>style.visibility</p:attrName>
                                        </p:attrNameLst>
                                      </p:cBhvr>
                                      <p:to>
                                        <p:strVal val="visible"/>
                                      </p:to>
                                    </p:set>
                                    <p:animEffect transition="in" filter="fade">
                                      <p:cBhvr>
                                        <p:cTn id="50" dur="1000"/>
                                        <p:tgtEl>
                                          <p:spTgt spid="3">
                                            <p:txEl>
                                              <p:pRg st="3" end="3"/>
                                            </p:txEl>
                                          </p:spTgt>
                                        </p:tgtEl>
                                      </p:cBhvr>
                                    </p:animEffect>
                                    <p:anim calcmode="lin" valueType="num">
                                      <p:cBhvr>
                                        <p:cTn id="5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Effect transition="in" filter="fade">
                                      <p:cBhvr>
                                        <p:cTn id="57" dur="1000"/>
                                        <p:tgtEl>
                                          <p:spTgt spid="3">
                                            <p:txEl>
                                              <p:pRg st="4" end="4"/>
                                            </p:txEl>
                                          </p:spTgt>
                                        </p:tgtEl>
                                      </p:cBhvr>
                                    </p:animEffect>
                                    <p:anim calcmode="lin" valueType="num">
                                      <p:cBhvr>
                                        <p:cTn id="5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Effect transition="in" filter="fade">
                                      <p:cBhvr>
                                        <p:cTn id="62" dur="1000"/>
                                        <p:tgtEl>
                                          <p:spTgt spid="3">
                                            <p:txEl>
                                              <p:pRg st="5" end="5"/>
                                            </p:txEl>
                                          </p:spTgt>
                                        </p:tgtEl>
                                      </p:cBhvr>
                                    </p:animEffect>
                                    <p:anim calcmode="lin" valueType="num">
                                      <p:cBhvr>
                                        <p:cTn id="6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Effect transition="in" filter="fade">
                                      <p:cBhvr>
                                        <p:cTn id="67" dur="1000"/>
                                        <p:tgtEl>
                                          <p:spTgt spid="3">
                                            <p:txEl>
                                              <p:pRg st="6" end="6"/>
                                            </p:txEl>
                                          </p:spTgt>
                                        </p:tgtEl>
                                      </p:cBhvr>
                                    </p:animEffect>
                                    <p:anim calcmode="lin" valueType="num">
                                      <p:cBhvr>
                                        <p:cTn id="6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3">
                                            <p:txEl>
                                              <p:pRg st="7" end="7"/>
                                            </p:txEl>
                                          </p:spTgt>
                                        </p:tgtEl>
                                        <p:attrNameLst>
                                          <p:attrName>style.visibility</p:attrName>
                                        </p:attrNameLst>
                                      </p:cBhvr>
                                      <p:to>
                                        <p:strVal val="visible"/>
                                      </p:to>
                                    </p:set>
                                    <p:animEffect transition="in" filter="fade">
                                      <p:cBhvr>
                                        <p:cTn id="72" dur="1000"/>
                                        <p:tgtEl>
                                          <p:spTgt spid="3">
                                            <p:txEl>
                                              <p:pRg st="7" end="7"/>
                                            </p:txEl>
                                          </p:spTgt>
                                        </p:tgtEl>
                                      </p:cBhvr>
                                    </p:animEffect>
                                    <p:anim calcmode="lin" valueType="num">
                                      <p:cBhvr>
                                        <p:cTn id="7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nodeType="clickEffect">
                                  <p:stCondLst>
                                    <p:cond delay="0"/>
                                  </p:stCondLst>
                                  <p:childTnLst>
                                    <p:set>
                                      <p:cBhvr>
                                        <p:cTn id="78" dur="1" fill="hold">
                                          <p:stCondLst>
                                            <p:cond delay="0"/>
                                          </p:stCondLst>
                                        </p:cTn>
                                        <p:tgtEl>
                                          <p:spTgt spid="4">
                                            <p:txEl>
                                              <p:pRg st="0" end="0"/>
                                            </p:txEl>
                                          </p:spTgt>
                                        </p:tgtEl>
                                        <p:attrNameLst>
                                          <p:attrName>style.visibility</p:attrName>
                                        </p:attrNameLst>
                                      </p:cBhvr>
                                      <p:to>
                                        <p:strVal val="visible"/>
                                      </p:to>
                                    </p:set>
                                    <p:animEffect transition="in" filter="fade">
                                      <p:cBhvr>
                                        <p:cTn id="79" dur="1000"/>
                                        <p:tgtEl>
                                          <p:spTgt spid="4">
                                            <p:txEl>
                                              <p:pRg st="0" end="0"/>
                                            </p:txEl>
                                          </p:spTgt>
                                        </p:tgtEl>
                                      </p:cBhvr>
                                    </p:animEffect>
                                    <p:anim calcmode="lin" valueType="num">
                                      <p:cBhvr>
                                        <p:cTn id="8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81" dur="1000" fill="hold"/>
                                        <p:tgtEl>
                                          <p:spTgt spid="4">
                                            <p:txEl>
                                              <p:pRg st="0" end="0"/>
                                            </p:txEl>
                                          </p:spTgt>
                                        </p:tgtEl>
                                        <p:attrNameLst>
                                          <p:attrName>ppt_y</p:attrName>
                                        </p:attrNameLst>
                                      </p:cBhvr>
                                      <p:tavLst>
                                        <p:tav tm="0">
                                          <p:val>
                                            <p:strVal val="#ppt_y+.1"/>
                                          </p:val>
                                        </p:tav>
                                        <p:tav tm="100000">
                                          <p:val>
                                            <p:strVal val="#ppt_y"/>
                                          </p:val>
                                        </p:tav>
                                      </p:tavLst>
                                    </p:anim>
                                  </p:childTnLst>
                                </p:cTn>
                              </p:par>
                              <p:par>
                                <p:cTn id="82" presetID="42" presetClass="entr" presetSubtype="0" fill="hold" nodeType="withEffect">
                                  <p:stCondLst>
                                    <p:cond delay="0"/>
                                  </p:stCondLst>
                                  <p:childTnLst>
                                    <p:set>
                                      <p:cBhvr>
                                        <p:cTn id="83" dur="1" fill="hold">
                                          <p:stCondLst>
                                            <p:cond delay="0"/>
                                          </p:stCondLst>
                                        </p:cTn>
                                        <p:tgtEl>
                                          <p:spTgt spid="4">
                                            <p:txEl>
                                              <p:pRg st="1" end="1"/>
                                            </p:txEl>
                                          </p:spTgt>
                                        </p:tgtEl>
                                        <p:attrNameLst>
                                          <p:attrName>style.visibility</p:attrName>
                                        </p:attrNameLst>
                                      </p:cBhvr>
                                      <p:to>
                                        <p:strVal val="visible"/>
                                      </p:to>
                                    </p:set>
                                    <p:animEffect transition="in" filter="fade">
                                      <p:cBhvr>
                                        <p:cTn id="84" dur="1000"/>
                                        <p:tgtEl>
                                          <p:spTgt spid="4">
                                            <p:txEl>
                                              <p:pRg st="1" end="1"/>
                                            </p:txEl>
                                          </p:spTgt>
                                        </p:tgtEl>
                                      </p:cBhvr>
                                    </p:animEffect>
                                    <p:anim calcmode="lin" valueType="num">
                                      <p:cBhvr>
                                        <p:cTn id="8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86" dur="1000" fill="hold"/>
                                        <p:tgtEl>
                                          <p:spTgt spid="4">
                                            <p:txEl>
                                              <p:pRg st="1" end="1"/>
                                            </p:txEl>
                                          </p:spTgt>
                                        </p:tgtEl>
                                        <p:attrNameLst>
                                          <p:attrName>ppt_y</p:attrName>
                                        </p:attrNameLst>
                                      </p:cBhvr>
                                      <p:tavLst>
                                        <p:tav tm="0">
                                          <p:val>
                                            <p:strVal val="#ppt_y+.1"/>
                                          </p:val>
                                        </p:tav>
                                        <p:tav tm="100000">
                                          <p:val>
                                            <p:strVal val="#ppt_y"/>
                                          </p:val>
                                        </p:tav>
                                      </p:tavLst>
                                    </p:anim>
                                  </p:childTnLst>
                                </p:cTn>
                              </p:par>
                              <p:par>
                                <p:cTn id="87" presetID="42" presetClass="entr" presetSubtype="0" fill="hold" nodeType="withEffect">
                                  <p:stCondLst>
                                    <p:cond delay="0"/>
                                  </p:stCondLst>
                                  <p:childTnLst>
                                    <p:set>
                                      <p:cBhvr>
                                        <p:cTn id="88" dur="1" fill="hold">
                                          <p:stCondLst>
                                            <p:cond delay="0"/>
                                          </p:stCondLst>
                                        </p:cTn>
                                        <p:tgtEl>
                                          <p:spTgt spid="4">
                                            <p:txEl>
                                              <p:pRg st="2" end="2"/>
                                            </p:txEl>
                                          </p:spTgt>
                                        </p:tgtEl>
                                        <p:attrNameLst>
                                          <p:attrName>style.visibility</p:attrName>
                                        </p:attrNameLst>
                                      </p:cBhvr>
                                      <p:to>
                                        <p:strVal val="visible"/>
                                      </p:to>
                                    </p:set>
                                    <p:animEffect transition="in" filter="fade">
                                      <p:cBhvr>
                                        <p:cTn id="89" dur="1000"/>
                                        <p:tgtEl>
                                          <p:spTgt spid="4">
                                            <p:txEl>
                                              <p:pRg st="2" end="2"/>
                                            </p:txEl>
                                          </p:spTgt>
                                        </p:tgtEl>
                                      </p:cBhvr>
                                    </p:animEffect>
                                    <p:anim calcmode="lin" valueType="num">
                                      <p:cBhvr>
                                        <p:cTn id="9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nodeType="clickEffect">
                                  <p:stCondLst>
                                    <p:cond delay="0"/>
                                  </p:stCondLst>
                                  <p:childTnLst>
                                    <p:set>
                                      <p:cBhvr>
                                        <p:cTn id="95" dur="1" fill="hold">
                                          <p:stCondLst>
                                            <p:cond delay="0"/>
                                          </p:stCondLst>
                                        </p:cTn>
                                        <p:tgtEl>
                                          <p:spTgt spid="4">
                                            <p:txEl>
                                              <p:pRg st="4" end="4"/>
                                            </p:txEl>
                                          </p:spTgt>
                                        </p:tgtEl>
                                        <p:attrNameLst>
                                          <p:attrName>style.visibility</p:attrName>
                                        </p:attrNameLst>
                                      </p:cBhvr>
                                      <p:to>
                                        <p:strVal val="visible"/>
                                      </p:to>
                                    </p:set>
                                    <p:animEffect transition="in" filter="fade">
                                      <p:cBhvr>
                                        <p:cTn id="96" dur="1000"/>
                                        <p:tgtEl>
                                          <p:spTgt spid="4">
                                            <p:txEl>
                                              <p:pRg st="4" end="4"/>
                                            </p:txEl>
                                          </p:spTgt>
                                        </p:tgtEl>
                                      </p:cBhvr>
                                    </p:animEffect>
                                    <p:anim calcmode="lin" valueType="num">
                                      <p:cBhvr>
                                        <p:cTn id="9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8" dur="1000" fill="hold"/>
                                        <p:tgtEl>
                                          <p:spTgt spid="4">
                                            <p:txEl>
                                              <p:pRg st="4" end="4"/>
                                            </p:txEl>
                                          </p:spTgt>
                                        </p:tgtEl>
                                        <p:attrNameLst>
                                          <p:attrName>ppt_y</p:attrName>
                                        </p:attrNameLst>
                                      </p:cBhvr>
                                      <p:tavLst>
                                        <p:tav tm="0">
                                          <p:val>
                                            <p:strVal val="#ppt_y+.1"/>
                                          </p:val>
                                        </p:tav>
                                        <p:tav tm="100000">
                                          <p:val>
                                            <p:strVal val="#ppt_y"/>
                                          </p:val>
                                        </p:tav>
                                      </p:tavLst>
                                    </p:anim>
                                  </p:childTnLst>
                                </p:cTn>
                              </p:par>
                              <p:par>
                                <p:cTn id="99" presetID="42" presetClass="entr" presetSubtype="0" fill="hold" nodeType="withEffect">
                                  <p:stCondLst>
                                    <p:cond delay="0"/>
                                  </p:stCondLst>
                                  <p:childTnLst>
                                    <p:set>
                                      <p:cBhvr>
                                        <p:cTn id="100" dur="1" fill="hold">
                                          <p:stCondLst>
                                            <p:cond delay="0"/>
                                          </p:stCondLst>
                                        </p:cTn>
                                        <p:tgtEl>
                                          <p:spTgt spid="4">
                                            <p:txEl>
                                              <p:pRg st="5" end="5"/>
                                            </p:txEl>
                                          </p:spTgt>
                                        </p:tgtEl>
                                        <p:attrNameLst>
                                          <p:attrName>style.visibility</p:attrName>
                                        </p:attrNameLst>
                                      </p:cBhvr>
                                      <p:to>
                                        <p:strVal val="visible"/>
                                      </p:to>
                                    </p:set>
                                    <p:animEffect transition="in" filter="fade">
                                      <p:cBhvr>
                                        <p:cTn id="101" dur="1000"/>
                                        <p:tgtEl>
                                          <p:spTgt spid="4">
                                            <p:txEl>
                                              <p:pRg st="5" end="5"/>
                                            </p:txEl>
                                          </p:spTgt>
                                        </p:tgtEl>
                                      </p:cBhvr>
                                    </p:animEffect>
                                    <p:anim calcmode="lin" valueType="num">
                                      <p:cBhvr>
                                        <p:cTn id="10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03" dur="1000" fill="hold"/>
                                        <p:tgtEl>
                                          <p:spTgt spid="4">
                                            <p:txEl>
                                              <p:pRg st="5" end="5"/>
                                            </p:txEl>
                                          </p:spTgt>
                                        </p:tgtEl>
                                        <p:attrNameLst>
                                          <p:attrName>ppt_y</p:attrName>
                                        </p:attrNameLst>
                                      </p:cBhvr>
                                      <p:tavLst>
                                        <p:tav tm="0">
                                          <p:val>
                                            <p:strVal val="#ppt_y+.1"/>
                                          </p:val>
                                        </p:tav>
                                        <p:tav tm="100000">
                                          <p:val>
                                            <p:strVal val="#ppt_y"/>
                                          </p:val>
                                        </p:tav>
                                      </p:tavLst>
                                    </p:anim>
                                  </p:childTnLst>
                                </p:cTn>
                              </p:par>
                              <p:par>
                                <p:cTn id="104" presetID="42" presetClass="entr" presetSubtype="0" fill="hold" nodeType="withEffect">
                                  <p:stCondLst>
                                    <p:cond delay="0"/>
                                  </p:stCondLst>
                                  <p:childTnLst>
                                    <p:set>
                                      <p:cBhvr>
                                        <p:cTn id="105" dur="1" fill="hold">
                                          <p:stCondLst>
                                            <p:cond delay="0"/>
                                          </p:stCondLst>
                                        </p:cTn>
                                        <p:tgtEl>
                                          <p:spTgt spid="4">
                                            <p:txEl>
                                              <p:pRg st="6" end="6"/>
                                            </p:txEl>
                                          </p:spTgt>
                                        </p:tgtEl>
                                        <p:attrNameLst>
                                          <p:attrName>style.visibility</p:attrName>
                                        </p:attrNameLst>
                                      </p:cBhvr>
                                      <p:to>
                                        <p:strVal val="visible"/>
                                      </p:to>
                                    </p:set>
                                    <p:animEffect transition="in" filter="fade">
                                      <p:cBhvr>
                                        <p:cTn id="106" dur="1000"/>
                                        <p:tgtEl>
                                          <p:spTgt spid="4">
                                            <p:txEl>
                                              <p:pRg st="6" end="6"/>
                                            </p:txEl>
                                          </p:spTgt>
                                        </p:tgtEl>
                                      </p:cBhvr>
                                    </p:animEffect>
                                    <p:anim calcmode="lin" valueType="num">
                                      <p:cBhvr>
                                        <p:cTn id="107"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08" dur="1000" fill="hold"/>
                                        <p:tgtEl>
                                          <p:spTgt spid="4">
                                            <p:txEl>
                                              <p:pRg st="6" end="6"/>
                                            </p:txEl>
                                          </p:spTgt>
                                        </p:tgtEl>
                                        <p:attrNameLst>
                                          <p:attrName>ppt_y</p:attrName>
                                        </p:attrNameLst>
                                      </p:cBhvr>
                                      <p:tavLst>
                                        <p:tav tm="0">
                                          <p:val>
                                            <p:strVal val="#ppt_y+.1"/>
                                          </p:val>
                                        </p:tav>
                                        <p:tav tm="100000">
                                          <p:val>
                                            <p:strVal val="#ppt_y"/>
                                          </p:val>
                                        </p:tav>
                                      </p:tavLst>
                                    </p:anim>
                                  </p:childTnLst>
                                </p:cTn>
                              </p:par>
                              <p:par>
                                <p:cTn id="109" presetID="42" presetClass="entr" presetSubtype="0" fill="hold" nodeType="withEffect">
                                  <p:stCondLst>
                                    <p:cond delay="0"/>
                                  </p:stCondLst>
                                  <p:childTnLst>
                                    <p:set>
                                      <p:cBhvr>
                                        <p:cTn id="110" dur="1" fill="hold">
                                          <p:stCondLst>
                                            <p:cond delay="0"/>
                                          </p:stCondLst>
                                        </p:cTn>
                                        <p:tgtEl>
                                          <p:spTgt spid="4">
                                            <p:txEl>
                                              <p:pRg st="7" end="7"/>
                                            </p:txEl>
                                          </p:spTgt>
                                        </p:tgtEl>
                                        <p:attrNameLst>
                                          <p:attrName>style.visibility</p:attrName>
                                        </p:attrNameLst>
                                      </p:cBhvr>
                                      <p:to>
                                        <p:strVal val="visible"/>
                                      </p:to>
                                    </p:set>
                                    <p:animEffect transition="in" filter="fade">
                                      <p:cBhvr>
                                        <p:cTn id="111" dur="1000"/>
                                        <p:tgtEl>
                                          <p:spTgt spid="4">
                                            <p:txEl>
                                              <p:pRg st="7" end="7"/>
                                            </p:txEl>
                                          </p:spTgt>
                                        </p:tgtEl>
                                      </p:cBhvr>
                                    </p:animEffect>
                                    <p:anim calcmode="lin" valueType="num">
                                      <p:cBhvr>
                                        <p:cTn id="112"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113" dur="1000" fill="hold"/>
                                        <p:tgtEl>
                                          <p:spTgt spid="4">
                                            <p:txEl>
                                              <p:pRg st="7" end="7"/>
                                            </p:txEl>
                                          </p:spTgt>
                                        </p:tgtEl>
                                        <p:attrNameLst>
                                          <p:attrName>ppt_y</p:attrName>
                                        </p:attrNameLst>
                                      </p:cBhvr>
                                      <p:tavLst>
                                        <p:tav tm="0">
                                          <p:val>
                                            <p:strVal val="#ppt_y+.1"/>
                                          </p:val>
                                        </p:tav>
                                        <p:tav tm="100000">
                                          <p:val>
                                            <p:strVal val="#ppt_y"/>
                                          </p:val>
                                        </p:tav>
                                      </p:tavLst>
                                    </p:anim>
                                  </p:childTnLst>
                                </p:cTn>
                              </p:par>
                              <p:par>
                                <p:cTn id="114" presetID="42" presetClass="entr" presetSubtype="0" fill="hold" nodeType="withEffect">
                                  <p:stCondLst>
                                    <p:cond delay="0"/>
                                  </p:stCondLst>
                                  <p:childTnLst>
                                    <p:set>
                                      <p:cBhvr>
                                        <p:cTn id="115" dur="1" fill="hold">
                                          <p:stCondLst>
                                            <p:cond delay="0"/>
                                          </p:stCondLst>
                                        </p:cTn>
                                        <p:tgtEl>
                                          <p:spTgt spid="4">
                                            <p:txEl>
                                              <p:pRg st="8" end="8"/>
                                            </p:txEl>
                                          </p:spTgt>
                                        </p:tgtEl>
                                        <p:attrNameLst>
                                          <p:attrName>style.visibility</p:attrName>
                                        </p:attrNameLst>
                                      </p:cBhvr>
                                      <p:to>
                                        <p:strVal val="visible"/>
                                      </p:to>
                                    </p:set>
                                    <p:animEffect transition="in" filter="fade">
                                      <p:cBhvr>
                                        <p:cTn id="116" dur="1000"/>
                                        <p:tgtEl>
                                          <p:spTgt spid="4">
                                            <p:txEl>
                                              <p:pRg st="8" end="8"/>
                                            </p:txEl>
                                          </p:spTgt>
                                        </p:tgtEl>
                                      </p:cBhvr>
                                    </p:animEffect>
                                    <p:anim calcmode="lin" valueType="num">
                                      <p:cBhvr>
                                        <p:cTn id="117"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118" dur="1000" fill="hold"/>
                                        <p:tgtEl>
                                          <p:spTgt spid="4">
                                            <p:txEl>
                                              <p:pRg st="8" end="8"/>
                                            </p:txEl>
                                          </p:spTgt>
                                        </p:tgtEl>
                                        <p:attrNameLst>
                                          <p:attrName>ppt_y</p:attrName>
                                        </p:attrNameLst>
                                      </p:cBhvr>
                                      <p:tavLst>
                                        <p:tav tm="0">
                                          <p:val>
                                            <p:strVal val="#ppt_y+.1"/>
                                          </p:val>
                                        </p:tav>
                                        <p:tav tm="100000">
                                          <p:val>
                                            <p:strVal val="#ppt_y"/>
                                          </p:val>
                                        </p:tav>
                                      </p:tavLst>
                                    </p:anim>
                                  </p:childTnLst>
                                </p:cTn>
                              </p:par>
                              <p:par>
                                <p:cTn id="119" presetID="42" presetClass="entr" presetSubtype="0" fill="hold" nodeType="withEffect">
                                  <p:stCondLst>
                                    <p:cond delay="0"/>
                                  </p:stCondLst>
                                  <p:childTnLst>
                                    <p:set>
                                      <p:cBhvr>
                                        <p:cTn id="120" dur="1" fill="hold">
                                          <p:stCondLst>
                                            <p:cond delay="0"/>
                                          </p:stCondLst>
                                        </p:cTn>
                                        <p:tgtEl>
                                          <p:spTgt spid="4">
                                            <p:txEl>
                                              <p:pRg st="9" end="9"/>
                                            </p:txEl>
                                          </p:spTgt>
                                        </p:tgtEl>
                                        <p:attrNameLst>
                                          <p:attrName>style.visibility</p:attrName>
                                        </p:attrNameLst>
                                      </p:cBhvr>
                                      <p:to>
                                        <p:strVal val="visible"/>
                                      </p:to>
                                    </p:set>
                                    <p:animEffect transition="in" filter="fade">
                                      <p:cBhvr>
                                        <p:cTn id="121" dur="1000"/>
                                        <p:tgtEl>
                                          <p:spTgt spid="4">
                                            <p:txEl>
                                              <p:pRg st="9" end="9"/>
                                            </p:txEl>
                                          </p:spTgt>
                                        </p:tgtEl>
                                      </p:cBhvr>
                                    </p:animEffect>
                                    <p:anim calcmode="lin" valueType="num">
                                      <p:cBhvr>
                                        <p:cTn id="122"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123"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spcAft>
                <a:spcPts val="0"/>
              </a:spcAft>
            </a:pPr>
            <a:r>
              <a:rPr lang="en-US" sz="2700" b="1" u="sng" dirty="0">
                <a:latin typeface="Times New Roman"/>
                <a:ea typeface="Times New Roman"/>
              </a:rPr>
              <a:t>4. Special Casting Processes</a:t>
            </a:r>
            <a:r>
              <a:rPr lang="en-US" sz="2700" b="1" u="sng" dirty="0">
                <a:latin typeface="Times New Roman"/>
                <a:ea typeface="Times New Roman"/>
                <a:cs typeface="Times New Roman"/>
              </a:rPr>
              <a:t> </a:t>
            </a:r>
            <a:r>
              <a:rPr lang="en-US" sz="2700" dirty="0">
                <a:latin typeface="Arial"/>
                <a:ea typeface="Times New Roman"/>
              </a:rPr>
              <a:t/>
            </a:r>
            <a:br>
              <a:rPr lang="en-US" sz="2700" dirty="0">
                <a:latin typeface="Arial"/>
                <a:ea typeface="Times New Roman"/>
              </a:rPr>
            </a:br>
            <a:r>
              <a:rPr lang="en-US" sz="2700" b="1" u="sng" dirty="0">
                <a:latin typeface="Times New Roman"/>
                <a:ea typeface="Times New Roman"/>
                <a:cs typeface="Times New Roman"/>
              </a:rPr>
              <a:t>4-a. Investment Casting Process</a:t>
            </a:r>
            <a:r>
              <a:rPr lang="en-US" sz="2700" u="sng" dirty="0">
                <a:latin typeface="Times New Roman"/>
                <a:ea typeface="Times New Roman"/>
              </a:rPr>
              <a:t>(</a:t>
            </a:r>
            <a:r>
              <a:rPr lang="en-US" sz="2700" b="1" dirty="0">
                <a:latin typeface="Times New Roman"/>
                <a:ea typeface="Times New Roman"/>
              </a:rPr>
              <a:t>lost wax</a:t>
            </a:r>
            <a:r>
              <a:rPr lang="en-US" sz="2700" u="sng" dirty="0">
                <a:latin typeface="Times New Roman"/>
                <a:ea typeface="Times New Roman"/>
              </a:rPr>
              <a:t>)</a:t>
            </a:r>
            <a:r>
              <a:rPr lang="en-US" sz="2800" dirty="0">
                <a:latin typeface="Arial"/>
                <a:ea typeface="Times New Roman"/>
              </a:rPr>
              <a:t/>
            </a:r>
            <a:br>
              <a:rPr lang="en-US" sz="2800" dirty="0">
                <a:latin typeface="Arial"/>
                <a:ea typeface="Times New Roman"/>
              </a:rPr>
            </a:b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latin typeface="Times New Roman"/>
                <a:ea typeface="Times New Roman"/>
              </a:rPr>
              <a:t>The root of the investment casting process, “</a:t>
            </a:r>
            <a:r>
              <a:rPr lang="en-US" b="1" dirty="0">
                <a:latin typeface="Times New Roman"/>
                <a:ea typeface="Times New Roman"/>
              </a:rPr>
              <a:t>lost wax</a:t>
            </a:r>
            <a:r>
              <a:rPr lang="en-US" dirty="0">
                <a:latin typeface="Times New Roman"/>
                <a:ea typeface="Times New Roman"/>
              </a:rPr>
              <a:t>” method dates back to at least the fourth millennium B.C. The artists and sculptors of ancient Egypt and Mesopotamia used the rudiments of the investment casting process to create intricately detailed jewelry, pectorals and idols. The investment casting process also called lost wax process begins with the production of wax replicas or patterns of the desired shape of the castings. A pattern is needed for every casting to be produced. The patterns are prepared by injecting wax or polystyrene in a metal dies. A number of patterns are attached to a central wax </a:t>
            </a:r>
            <a:r>
              <a:rPr lang="en-US" dirty="0" err="1">
                <a:latin typeface="Times New Roman"/>
                <a:ea typeface="Times New Roman"/>
              </a:rPr>
              <a:t>sprue</a:t>
            </a:r>
            <a:r>
              <a:rPr lang="en-US" dirty="0">
                <a:latin typeface="Times New Roman"/>
                <a:ea typeface="Times New Roman"/>
              </a:rPr>
              <a:t> to form a assembly. The mold is prepared by surrounding the pattern with refractory slurry that can set at room temperature. The mold is then heated so that pattern melts and flows out, leaving a clean cavity behind. The </a:t>
            </a:r>
            <a:r>
              <a:rPr lang="en-US" dirty="0" err="1">
                <a:latin typeface="Times New Roman"/>
                <a:ea typeface="Times New Roman"/>
              </a:rPr>
              <a:t>mould</a:t>
            </a:r>
            <a:r>
              <a:rPr lang="en-US" dirty="0">
                <a:latin typeface="Times New Roman"/>
                <a:ea typeface="Times New Roman"/>
              </a:rPr>
              <a:t> is further hardened by heating and the molten metal is poured while it is still hot. When the casting is solidified, the mold is broken and the casting taken out. </a:t>
            </a:r>
            <a:endParaRPr lang="en-US" sz="1800" dirty="0">
              <a:latin typeface="Arial"/>
              <a:ea typeface="Times New Roman"/>
            </a:endParaRPr>
          </a:p>
          <a:p>
            <a:endParaRPr lang="en-US" dirty="0"/>
          </a:p>
        </p:txBody>
      </p:sp>
    </p:spTree>
    <p:extLst>
      <p:ext uri="{BB962C8B-B14F-4D97-AF65-F5344CB8AC3E}">
        <p14:creationId xmlns:p14="http://schemas.microsoft.com/office/powerpoint/2010/main" val="2349572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2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457200"/>
            <a:ext cx="7239000" cy="461665"/>
          </a:xfrm>
          <a:prstGeom prst="rect">
            <a:avLst/>
          </a:prstGeom>
        </p:spPr>
        <p:txBody>
          <a:bodyPr wrap="square">
            <a:spAutoFit/>
          </a:bodyPr>
          <a:lstStyle/>
          <a:p>
            <a:r>
              <a:rPr lang="en-US" sz="2400" dirty="0">
                <a:latin typeface="Times New Roman"/>
                <a:ea typeface="Times New Roman"/>
              </a:rPr>
              <a:t>The basic steps of the investment casting process </a:t>
            </a:r>
            <a:endParaRPr lang="en-US" sz="2400" dirty="0"/>
          </a:p>
        </p:txBody>
      </p:sp>
      <p:sp>
        <p:nvSpPr>
          <p:cNvPr id="3" name="Rectangle 2"/>
          <p:cNvSpPr/>
          <p:nvPr/>
        </p:nvSpPr>
        <p:spPr>
          <a:xfrm>
            <a:off x="533400" y="1143000"/>
            <a:ext cx="3314700" cy="1047979"/>
          </a:xfrm>
          <a:prstGeom prst="rect">
            <a:avLst/>
          </a:prstGeom>
        </p:spPr>
        <p:txBody>
          <a:bodyPr wrap="square">
            <a:spAutoFit/>
          </a:bodyPr>
          <a:lstStyle/>
          <a:p>
            <a:pPr marL="342900" lvl="0" indent="-342900">
              <a:lnSpc>
                <a:spcPct val="115000"/>
              </a:lnSpc>
              <a:buFont typeface="+mj-lt"/>
              <a:buAutoNum type="arabicPeriod"/>
              <a:tabLst>
                <a:tab pos="457200" algn="l"/>
              </a:tabLst>
            </a:pPr>
            <a:r>
              <a:rPr lang="en-US" dirty="0">
                <a:latin typeface="Times New Roman"/>
                <a:ea typeface="Times New Roman"/>
                <a:cs typeface="Arial"/>
              </a:rPr>
              <a:t>Production of heat-disposable wax, plastic, or polystyrene patterns</a:t>
            </a:r>
            <a:endParaRPr lang="en-US" sz="1600" dirty="0">
              <a:ea typeface="Times New Roman"/>
              <a:cs typeface="Arial"/>
            </a:endParaRPr>
          </a:p>
        </p:txBody>
      </p:sp>
      <p:pic>
        <p:nvPicPr>
          <p:cNvPr id="4" name="صورة 1"/>
          <p:cNvPicPr/>
          <p:nvPr/>
        </p:nvPicPr>
        <p:blipFill>
          <a:blip r:embed="rId2"/>
          <a:srcRect/>
          <a:stretch>
            <a:fillRect/>
          </a:stretch>
        </p:blipFill>
        <p:spPr bwMode="auto">
          <a:xfrm>
            <a:off x="4286794" y="990600"/>
            <a:ext cx="1885406" cy="1828800"/>
          </a:xfrm>
          <a:prstGeom prst="rect">
            <a:avLst/>
          </a:prstGeom>
          <a:noFill/>
          <a:ln w="9525">
            <a:noFill/>
            <a:miter lim="800000"/>
            <a:headEnd/>
            <a:tailEnd/>
          </a:ln>
        </p:spPr>
      </p:pic>
      <p:sp>
        <p:nvSpPr>
          <p:cNvPr id="5" name="Rectangle 4"/>
          <p:cNvSpPr/>
          <p:nvPr/>
        </p:nvSpPr>
        <p:spPr>
          <a:xfrm>
            <a:off x="648788" y="3115773"/>
            <a:ext cx="4990012" cy="369332"/>
          </a:xfrm>
          <a:prstGeom prst="rect">
            <a:avLst/>
          </a:prstGeom>
        </p:spPr>
        <p:txBody>
          <a:bodyPr wrap="square">
            <a:spAutoFit/>
          </a:bodyPr>
          <a:lstStyle/>
          <a:p>
            <a:r>
              <a:rPr lang="en-US" dirty="0" smtClean="0">
                <a:latin typeface="Times New Roman"/>
                <a:ea typeface="Times New Roman"/>
              </a:rPr>
              <a:t>2-  Assembly </a:t>
            </a:r>
            <a:r>
              <a:rPr lang="en-US" dirty="0">
                <a:latin typeface="Times New Roman"/>
                <a:ea typeface="Times New Roman"/>
              </a:rPr>
              <a:t>of these patterns onto a gating system</a:t>
            </a:r>
            <a:endParaRPr lang="en-US" dirty="0"/>
          </a:p>
        </p:txBody>
      </p:sp>
      <p:pic>
        <p:nvPicPr>
          <p:cNvPr id="6" name="صورة 3"/>
          <p:cNvPicPr/>
          <p:nvPr/>
        </p:nvPicPr>
        <p:blipFill>
          <a:blip r:embed="rId3"/>
          <a:srcRect/>
          <a:stretch>
            <a:fillRect/>
          </a:stretch>
        </p:blipFill>
        <p:spPr bwMode="auto">
          <a:xfrm>
            <a:off x="6629400" y="2190979"/>
            <a:ext cx="1139190" cy="1853045"/>
          </a:xfrm>
          <a:prstGeom prst="rect">
            <a:avLst/>
          </a:prstGeom>
          <a:noFill/>
          <a:ln w="9525">
            <a:noFill/>
            <a:miter lim="800000"/>
            <a:headEnd/>
            <a:tailEnd/>
          </a:ln>
        </p:spPr>
      </p:pic>
      <p:sp>
        <p:nvSpPr>
          <p:cNvPr id="8" name="Rectangle 7"/>
          <p:cNvSpPr/>
          <p:nvPr/>
        </p:nvSpPr>
        <p:spPr>
          <a:xfrm>
            <a:off x="713014" y="4537166"/>
            <a:ext cx="4572000" cy="646331"/>
          </a:xfrm>
          <a:prstGeom prst="rect">
            <a:avLst/>
          </a:prstGeom>
        </p:spPr>
        <p:txBody>
          <a:bodyPr>
            <a:spAutoFit/>
          </a:bodyPr>
          <a:lstStyle/>
          <a:p>
            <a:r>
              <a:rPr lang="en-US" dirty="0" smtClean="0">
                <a:latin typeface="Times New Roman"/>
                <a:ea typeface="Times New Roman"/>
              </a:rPr>
              <a:t>3-Investing</a:t>
            </a:r>
            <a:r>
              <a:rPr lang="en-US" dirty="0">
                <a:latin typeface="Times New Roman"/>
                <a:ea typeface="Times New Roman"/>
              </a:rPr>
              <a:t>,” or covering the pattern assembly with refractory slurry </a:t>
            </a:r>
            <a:endParaRPr lang="en-US" dirty="0"/>
          </a:p>
        </p:txBody>
      </p:sp>
      <p:pic>
        <p:nvPicPr>
          <p:cNvPr id="9" name="صورة 4"/>
          <p:cNvPicPr/>
          <p:nvPr/>
        </p:nvPicPr>
        <p:blipFill>
          <a:blip r:embed="rId4"/>
          <a:srcRect/>
          <a:stretch>
            <a:fillRect/>
          </a:stretch>
        </p:blipFill>
        <p:spPr bwMode="auto">
          <a:xfrm>
            <a:off x="5715000" y="4419600"/>
            <a:ext cx="2053590" cy="2209800"/>
          </a:xfrm>
          <a:prstGeom prst="rect">
            <a:avLst/>
          </a:prstGeom>
          <a:noFill/>
          <a:ln w="9525">
            <a:noFill/>
            <a:miter lim="800000"/>
            <a:headEnd/>
            <a:tailEnd/>
          </a:ln>
        </p:spPr>
      </p:pic>
    </p:spTree>
    <p:extLst>
      <p:ext uri="{BB962C8B-B14F-4D97-AF65-F5344CB8AC3E}">
        <p14:creationId xmlns:p14="http://schemas.microsoft.com/office/powerpoint/2010/main" val="4063719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42" presetClass="entr" presetSubtype="0" fill="hold" nodeType="with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2000"/>
                                        <p:tgtEl>
                                          <p:spTgt spid="3">
                                            <p:txEl>
                                              <p:pRg st="0" end="0"/>
                                            </p:txEl>
                                          </p:spTgt>
                                        </p:tgtEl>
                                      </p:cBhvr>
                                    </p:animEffect>
                                    <p:anim calcmode="lin" valueType="num">
                                      <p:cBhvr>
                                        <p:cTn id="24"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5" dur="2000" fill="hold"/>
                                        <p:tgtEl>
                                          <p:spTgt spid="3">
                                            <p:txEl>
                                              <p:pRg st="0" end="0"/>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5000"/>
                                        <p:tgtEl>
                                          <p:spTgt spid="5"/>
                                        </p:tgtEl>
                                      </p:cBhvr>
                                    </p:animEffect>
                                    <p:anim calcmode="lin" valueType="num">
                                      <p:cBhvr>
                                        <p:cTn id="34" dur="5000" fill="hold"/>
                                        <p:tgtEl>
                                          <p:spTgt spid="5"/>
                                        </p:tgtEl>
                                        <p:attrNameLst>
                                          <p:attrName>ppt_x</p:attrName>
                                        </p:attrNameLst>
                                      </p:cBhvr>
                                      <p:tavLst>
                                        <p:tav tm="0">
                                          <p:val>
                                            <p:strVal val="#ppt_x"/>
                                          </p:val>
                                        </p:tav>
                                        <p:tav tm="100000">
                                          <p:val>
                                            <p:strVal val="#ppt_x"/>
                                          </p:val>
                                        </p:tav>
                                      </p:tavLst>
                                    </p:anim>
                                    <p:anim calcmode="lin" valueType="num">
                                      <p:cBhvr>
                                        <p:cTn id="35" dur="5000" fill="hold"/>
                                        <p:tgtEl>
                                          <p:spTgt spid="5"/>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5000"/>
                                        <p:tgtEl>
                                          <p:spTgt spid="6"/>
                                        </p:tgtEl>
                                      </p:cBhvr>
                                    </p:animEffect>
                                    <p:anim calcmode="lin" valueType="num">
                                      <p:cBhvr>
                                        <p:cTn id="39" dur="5000" fill="hold"/>
                                        <p:tgtEl>
                                          <p:spTgt spid="6"/>
                                        </p:tgtEl>
                                        <p:attrNameLst>
                                          <p:attrName>ppt_x</p:attrName>
                                        </p:attrNameLst>
                                      </p:cBhvr>
                                      <p:tavLst>
                                        <p:tav tm="0">
                                          <p:val>
                                            <p:strVal val="#ppt_x"/>
                                          </p:val>
                                        </p:tav>
                                        <p:tav tm="100000">
                                          <p:val>
                                            <p:strVal val="#ppt_x"/>
                                          </p:val>
                                        </p:tav>
                                      </p:tavLst>
                                    </p:anim>
                                    <p:anim calcmode="lin" valueType="num">
                                      <p:cBhvr>
                                        <p:cTn id="40" dur="5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1000"/>
                                        <p:tgtEl>
                                          <p:spTgt spid="8"/>
                                        </p:tgtEl>
                                      </p:cBhvr>
                                    </p:animEffect>
                                    <p:anim calcmode="lin" valueType="num">
                                      <p:cBhvr>
                                        <p:cTn id="46" dur="1000" fill="hold"/>
                                        <p:tgtEl>
                                          <p:spTgt spid="8"/>
                                        </p:tgtEl>
                                        <p:attrNameLst>
                                          <p:attrName>ppt_x</p:attrName>
                                        </p:attrNameLst>
                                      </p:cBhvr>
                                      <p:tavLst>
                                        <p:tav tm="0">
                                          <p:val>
                                            <p:strVal val="#ppt_x"/>
                                          </p:val>
                                        </p:tav>
                                        <p:tav tm="100000">
                                          <p:val>
                                            <p:strVal val="#ppt_x"/>
                                          </p:val>
                                        </p:tav>
                                      </p:tavLst>
                                    </p:anim>
                                    <p:anim calcmode="lin" valueType="num">
                                      <p:cBhvr>
                                        <p:cTn id="4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1000"/>
                                        <p:tgtEl>
                                          <p:spTgt spid="9"/>
                                        </p:tgtEl>
                                      </p:cBhvr>
                                    </p:animEffect>
                                    <p:anim calcmode="lin" valueType="num">
                                      <p:cBhvr>
                                        <p:cTn id="53" dur="1000" fill="hold"/>
                                        <p:tgtEl>
                                          <p:spTgt spid="9"/>
                                        </p:tgtEl>
                                        <p:attrNameLst>
                                          <p:attrName>ppt_x</p:attrName>
                                        </p:attrNameLst>
                                      </p:cBhvr>
                                      <p:tavLst>
                                        <p:tav tm="0">
                                          <p:val>
                                            <p:strVal val="#ppt_x"/>
                                          </p:val>
                                        </p:tav>
                                        <p:tav tm="100000">
                                          <p:val>
                                            <p:strVal val="#ppt_x"/>
                                          </p:val>
                                        </p:tav>
                                      </p:tavLst>
                                    </p:anim>
                                    <p:anim calcmode="lin" valueType="num">
                                      <p:cBhvr>
                                        <p:cTn id="5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609600"/>
            <a:ext cx="4648200" cy="646331"/>
          </a:xfrm>
          <a:prstGeom prst="rect">
            <a:avLst/>
          </a:prstGeom>
        </p:spPr>
        <p:txBody>
          <a:bodyPr wrap="square">
            <a:spAutoFit/>
          </a:bodyPr>
          <a:lstStyle/>
          <a:p>
            <a:r>
              <a:rPr lang="en-US" dirty="0" smtClean="0">
                <a:latin typeface="Times New Roman"/>
                <a:ea typeface="Times New Roman"/>
              </a:rPr>
              <a:t>4-Melting </a:t>
            </a:r>
            <a:r>
              <a:rPr lang="en-US" dirty="0">
                <a:latin typeface="Times New Roman"/>
                <a:ea typeface="Times New Roman"/>
              </a:rPr>
              <a:t>the pattern assembly to remove the pattern material</a:t>
            </a:r>
            <a:endParaRPr lang="en-US" dirty="0"/>
          </a:p>
        </p:txBody>
      </p:sp>
      <p:pic>
        <p:nvPicPr>
          <p:cNvPr id="4" name="صورة 7"/>
          <p:cNvPicPr/>
          <p:nvPr/>
        </p:nvPicPr>
        <p:blipFill>
          <a:blip r:embed="rId2"/>
          <a:srcRect/>
          <a:stretch>
            <a:fillRect/>
          </a:stretch>
        </p:blipFill>
        <p:spPr bwMode="auto">
          <a:xfrm>
            <a:off x="6934200" y="213360"/>
            <a:ext cx="1056640" cy="1920240"/>
          </a:xfrm>
          <a:prstGeom prst="rect">
            <a:avLst/>
          </a:prstGeom>
          <a:noFill/>
          <a:ln w="9525">
            <a:noFill/>
            <a:miter lim="800000"/>
            <a:headEnd/>
            <a:tailEnd/>
          </a:ln>
        </p:spPr>
      </p:pic>
      <p:sp>
        <p:nvSpPr>
          <p:cNvPr id="5" name="Rectangle 4"/>
          <p:cNvSpPr/>
          <p:nvPr/>
        </p:nvSpPr>
        <p:spPr>
          <a:xfrm>
            <a:off x="457200" y="1572419"/>
            <a:ext cx="3808911" cy="729430"/>
          </a:xfrm>
          <a:prstGeom prst="rect">
            <a:avLst/>
          </a:prstGeom>
        </p:spPr>
        <p:txBody>
          <a:bodyPr wrap="square">
            <a:spAutoFit/>
          </a:bodyPr>
          <a:lstStyle/>
          <a:p>
            <a:pPr lvl="0">
              <a:lnSpc>
                <a:spcPct val="115000"/>
              </a:lnSpc>
              <a:tabLst>
                <a:tab pos="457200" algn="l"/>
              </a:tabLst>
            </a:pPr>
            <a:r>
              <a:rPr lang="en-US" dirty="0" smtClean="0">
                <a:latin typeface="Times New Roman"/>
                <a:ea typeface="Times New Roman"/>
                <a:cs typeface="Arial"/>
              </a:rPr>
              <a:t>5- Firing </a:t>
            </a:r>
            <a:r>
              <a:rPr lang="en-US" dirty="0">
                <a:latin typeface="Times New Roman"/>
                <a:ea typeface="Times New Roman"/>
                <a:cs typeface="Arial"/>
              </a:rPr>
              <a:t>the mold to remove the last traces of the pattern material</a:t>
            </a:r>
            <a:endParaRPr lang="en-US" sz="1600" dirty="0">
              <a:ea typeface="Times New Roman"/>
              <a:cs typeface="Arial"/>
            </a:endParaRPr>
          </a:p>
        </p:txBody>
      </p:sp>
      <p:sp>
        <p:nvSpPr>
          <p:cNvPr id="6" name="Rectangle 5"/>
          <p:cNvSpPr/>
          <p:nvPr/>
        </p:nvSpPr>
        <p:spPr>
          <a:xfrm>
            <a:off x="2227302" y="2703248"/>
            <a:ext cx="1107996" cy="369332"/>
          </a:xfrm>
          <a:prstGeom prst="rect">
            <a:avLst/>
          </a:prstGeom>
        </p:spPr>
        <p:txBody>
          <a:bodyPr wrap="none">
            <a:spAutoFit/>
          </a:bodyPr>
          <a:lstStyle/>
          <a:p>
            <a:r>
              <a:rPr lang="en-US" dirty="0" smtClean="0">
                <a:latin typeface="Times New Roman"/>
                <a:ea typeface="Times New Roman"/>
              </a:rPr>
              <a:t>6-Pouring</a:t>
            </a:r>
            <a:endParaRPr lang="en-US" dirty="0"/>
          </a:p>
        </p:txBody>
      </p:sp>
      <p:pic>
        <p:nvPicPr>
          <p:cNvPr id="7" name="صورة 8"/>
          <p:cNvPicPr/>
          <p:nvPr/>
        </p:nvPicPr>
        <p:blipFill>
          <a:blip r:embed="rId3"/>
          <a:srcRect/>
          <a:stretch>
            <a:fillRect/>
          </a:stretch>
        </p:blipFill>
        <p:spPr bwMode="auto">
          <a:xfrm>
            <a:off x="5059678" y="1937134"/>
            <a:ext cx="1197791" cy="2133732"/>
          </a:xfrm>
          <a:prstGeom prst="rect">
            <a:avLst/>
          </a:prstGeom>
          <a:noFill/>
          <a:ln w="9525">
            <a:noFill/>
            <a:miter lim="800000"/>
            <a:headEnd/>
            <a:tailEnd/>
          </a:ln>
        </p:spPr>
      </p:pic>
      <p:pic>
        <p:nvPicPr>
          <p:cNvPr id="8" name="صورة 9"/>
          <p:cNvPicPr/>
          <p:nvPr/>
        </p:nvPicPr>
        <p:blipFill>
          <a:blip r:embed="rId4"/>
          <a:srcRect/>
          <a:stretch>
            <a:fillRect/>
          </a:stretch>
        </p:blipFill>
        <p:spPr bwMode="auto">
          <a:xfrm>
            <a:off x="3141617" y="4356071"/>
            <a:ext cx="2954383" cy="2185851"/>
          </a:xfrm>
          <a:prstGeom prst="rect">
            <a:avLst/>
          </a:prstGeom>
          <a:noFill/>
          <a:ln w="9525">
            <a:noFill/>
            <a:miter lim="800000"/>
            <a:headEnd/>
            <a:tailEnd/>
          </a:ln>
        </p:spPr>
      </p:pic>
      <p:sp>
        <p:nvSpPr>
          <p:cNvPr id="9" name="Rectangle 8"/>
          <p:cNvSpPr/>
          <p:nvPr/>
        </p:nvSpPr>
        <p:spPr>
          <a:xfrm>
            <a:off x="665618" y="4495800"/>
            <a:ext cx="2475999" cy="369332"/>
          </a:xfrm>
          <a:prstGeom prst="rect">
            <a:avLst/>
          </a:prstGeom>
        </p:spPr>
        <p:txBody>
          <a:bodyPr wrap="none">
            <a:spAutoFit/>
          </a:bodyPr>
          <a:lstStyle/>
          <a:p>
            <a:r>
              <a:rPr lang="en-US" dirty="0" smtClean="0">
                <a:latin typeface="Times New Roman"/>
                <a:ea typeface="Times New Roman"/>
              </a:rPr>
              <a:t>7- Cut </a:t>
            </a:r>
            <a:r>
              <a:rPr lang="en-US" dirty="0">
                <a:latin typeface="Times New Roman"/>
                <a:ea typeface="Times New Roman"/>
              </a:rPr>
              <a:t>off and finishing. </a:t>
            </a:r>
            <a:endParaRPr lang="en-US" dirty="0"/>
          </a:p>
        </p:txBody>
      </p:sp>
    </p:spTree>
    <p:extLst>
      <p:ext uri="{BB962C8B-B14F-4D97-AF65-F5344CB8AC3E}">
        <p14:creationId xmlns:p14="http://schemas.microsoft.com/office/powerpoint/2010/main" val="1880472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6000"/>
                                        <p:tgtEl>
                                          <p:spTgt spid="5"/>
                                        </p:tgtEl>
                                      </p:cBhvr>
                                    </p:animEffect>
                                    <p:anim calcmode="lin" valueType="num">
                                      <p:cBhvr>
                                        <p:cTn id="18" dur="6000" fill="hold"/>
                                        <p:tgtEl>
                                          <p:spTgt spid="5"/>
                                        </p:tgtEl>
                                        <p:attrNameLst>
                                          <p:attrName>ppt_x</p:attrName>
                                        </p:attrNameLst>
                                      </p:cBhvr>
                                      <p:tavLst>
                                        <p:tav tm="0">
                                          <p:val>
                                            <p:strVal val="#ppt_x"/>
                                          </p:val>
                                        </p:tav>
                                        <p:tav tm="100000">
                                          <p:val>
                                            <p:strVal val="#ppt_x"/>
                                          </p:val>
                                        </p:tav>
                                      </p:tavLst>
                                    </p:anim>
                                    <p:anim calcmode="lin" valueType="num">
                                      <p:cBhvr>
                                        <p:cTn id="19" dur="6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6000"/>
                                        <p:tgtEl>
                                          <p:spTgt spid="6"/>
                                        </p:tgtEl>
                                      </p:cBhvr>
                                    </p:animEffect>
                                    <p:anim calcmode="lin" valueType="num">
                                      <p:cBhvr>
                                        <p:cTn id="23" dur="6000" fill="hold"/>
                                        <p:tgtEl>
                                          <p:spTgt spid="6"/>
                                        </p:tgtEl>
                                        <p:attrNameLst>
                                          <p:attrName>ppt_x</p:attrName>
                                        </p:attrNameLst>
                                      </p:cBhvr>
                                      <p:tavLst>
                                        <p:tav tm="0">
                                          <p:val>
                                            <p:strVal val="#ppt_x"/>
                                          </p:val>
                                        </p:tav>
                                        <p:tav tm="100000">
                                          <p:val>
                                            <p:strVal val="#ppt_x"/>
                                          </p:val>
                                        </p:tav>
                                      </p:tavLst>
                                    </p:anim>
                                    <p:anim calcmode="lin" valueType="num">
                                      <p:cBhvr>
                                        <p:cTn id="24" dur="6000" fill="hold"/>
                                        <p:tgtEl>
                                          <p:spTgt spid="6"/>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6000"/>
                                        <p:tgtEl>
                                          <p:spTgt spid="7"/>
                                        </p:tgtEl>
                                      </p:cBhvr>
                                    </p:animEffect>
                                    <p:anim calcmode="lin" valueType="num">
                                      <p:cBhvr>
                                        <p:cTn id="28" dur="6000" fill="hold"/>
                                        <p:tgtEl>
                                          <p:spTgt spid="7"/>
                                        </p:tgtEl>
                                        <p:attrNameLst>
                                          <p:attrName>ppt_x</p:attrName>
                                        </p:attrNameLst>
                                      </p:cBhvr>
                                      <p:tavLst>
                                        <p:tav tm="0">
                                          <p:val>
                                            <p:strVal val="#ppt_x"/>
                                          </p:val>
                                        </p:tav>
                                        <p:tav tm="100000">
                                          <p:val>
                                            <p:strVal val="#ppt_x"/>
                                          </p:val>
                                        </p:tav>
                                      </p:tavLst>
                                    </p:anim>
                                    <p:anim calcmode="lin" valueType="num">
                                      <p:cBhvr>
                                        <p:cTn id="29" dur="6000" fill="hold"/>
                                        <p:tgtEl>
                                          <p:spTgt spid="7"/>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0"/>
                                        <p:tgtEl>
                                          <p:spTgt spid="9"/>
                                        </p:tgtEl>
                                      </p:cBhvr>
                                    </p:animEffect>
                                    <p:anim calcmode="lin" valueType="num">
                                      <p:cBhvr>
                                        <p:cTn id="33" dur="10000" fill="hold"/>
                                        <p:tgtEl>
                                          <p:spTgt spid="9"/>
                                        </p:tgtEl>
                                        <p:attrNameLst>
                                          <p:attrName>ppt_x</p:attrName>
                                        </p:attrNameLst>
                                      </p:cBhvr>
                                      <p:tavLst>
                                        <p:tav tm="0">
                                          <p:val>
                                            <p:strVal val="#ppt_x"/>
                                          </p:val>
                                        </p:tav>
                                        <p:tav tm="100000">
                                          <p:val>
                                            <p:strVal val="#ppt_x"/>
                                          </p:val>
                                        </p:tav>
                                      </p:tavLst>
                                    </p:anim>
                                    <p:anim calcmode="lin" valueType="num">
                                      <p:cBhvr>
                                        <p:cTn id="34" dur="10000" fill="hold"/>
                                        <p:tgtEl>
                                          <p:spTgt spid="9"/>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10000"/>
                                        <p:tgtEl>
                                          <p:spTgt spid="8"/>
                                        </p:tgtEl>
                                      </p:cBhvr>
                                    </p:animEffect>
                                    <p:anim calcmode="lin" valueType="num">
                                      <p:cBhvr>
                                        <p:cTn id="38" dur="10000" fill="hold"/>
                                        <p:tgtEl>
                                          <p:spTgt spid="8"/>
                                        </p:tgtEl>
                                        <p:attrNameLst>
                                          <p:attrName>ppt_x</p:attrName>
                                        </p:attrNameLst>
                                      </p:cBhvr>
                                      <p:tavLst>
                                        <p:tav tm="0">
                                          <p:val>
                                            <p:strVal val="#ppt_x"/>
                                          </p:val>
                                        </p:tav>
                                        <p:tav tm="100000">
                                          <p:val>
                                            <p:strVal val="#ppt_x"/>
                                          </p:val>
                                        </p:tav>
                                      </p:tavLst>
                                    </p:anim>
                                    <p:anim calcmode="lin" valueType="num">
                                      <p:cBhvr>
                                        <p:cTn id="39" dur="10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p:spPr>
        <p:txBody>
          <a:bodyPr>
            <a:normAutofit fontScale="90000"/>
          </a:bodyPr>
          <a:lstStyle/>
          <a:p>
            <a:pPr>
              <a:spcAft>
                <a:spcPts val="0"/>
              </a:spcAft>
            </a:pPr>
            <a:r>
              <a:rPr lang="en-US" b="1" u="sng" dirty="0">
                <a:latin typeface="Times New Roman"/>
                <a:ea typeface="Times New Roman"/>
                <a:cs typeface="Times New Roman"/>
              </a:rPr>
              <a:t>4-b. Ceramic Shell Investment Casting Process </a:t>
            </a:r>
            <a:r>
              <a:rPr lang="en-US" sz="2800" dirty="0">
                <a:latin typeface="Arial"/>
                <a:ea typeface="Times New Roman"/>
              </a:rPr>
              <a:t/>
            </a:r>
            <a:br>
              <a:rPr lang="en-US" sz="2800" dirty="0">
                <a:latin typeface="Arial"/>
                <a:ea typeface="Times New Roman"/>
              </a:rPr>
            </a:br>
            <a:endParaRPr lang="en-US" dirty="0"/>
          </a:p>
        </p:txBody>
      </p:sp>
      <p:sp>
        <p:nvSpPr>
          <p:cNvPr id="3" name="Content Placeholder 2"/>
          <p:cNvSpPr>
            <a:spLocks noGrp="1"/>
          </p:cNvSpPr>
          <p:nvPr>
            <p:ph idx="1"/>
          </p:nvPr>
        </p:nvSpPr>
        <p:spPr/>
        <p:txBody>
          <a:bodyPr>
            <a:normAutofit fontScale="62500" lnSpcReduction="20000"/>
          </a:bodyPr>
          <a:lstStyle/>
          <a:p>
            <a:pPr algn="just">
              <a:spcAft>
                <a:spcPts val="0"/>
              </a:spcAft>
            </a:pPr>
            <a:r>
              <a:rPr lang="en-US" dirty="0">
                <a:latin typeface="Times New Roman"/>
                <a:ea typeface="Times New Roman"/>
              </a:rPr>
              <a:t>The basic difference in investment casting is that in the investment casting the wax pattern is immersed in a refractory aggregate before </a:t>
            </a:r>
            <a:r>
              <a:rPr lang="en-US" dirty="0" err="1">
                <a:latin typeface="Times New Roman"/>
                <a:ea typeface="Times New Roman"/>
              </a:rPr>
              <a:t>dewaxing</a:t>
            </a:r>
            <a:r>
              <a:rPr lang="en-US" dirty="0">
                <a:latin typeface="Times New Roman"/>
                <a:ea typeface="Times New Roman"/>
              </a:rPr>
              <a:t> whereas, in ceramic shell investment casting a ceramic shell is built around a tree assembly by repeatedly dipping a pattern into a slurry (refractory material such as zircon with binder). After each dipping and stuccoing is completed, the assembly is allowed to thoroughly dry before the next coating is applied. Thus, a shell is built up around the assembly. The </a:t>
            </a:r>
            <a:r>
              <a:rPr lang="en-US" u="sng" dirty="0">
                <a:latin typeface="Times New Roman"/>
                <a:ea typeface="Times New Roman"/>
              </a:rPr>
              <a:t>thickness of this shell is dependen</a:t>
            </a:r>
            <a:r>
              <a:rPr lang="en-US" dirty="0">
                <a:latin typeface="Times New Roman"/>
                <a:ea typeface="Times New Roman"/>
              </a:rPr>
              <a:t>t on </a:t>
            </a:r>
            <a:r>
              <a:rPr lang="en-US" u="sng" dirty="0">
                <a:latin typeface="Times New Roman"/>
                <a:ea typeface="Times New Roman"/>
              </a:rPr>
              <a:t>the size</a:t>
            </a:r>
            <a:r>
              <a:rPr lang="en-US" dirty="0">
                <a:latin typeface="Times New Roman"/>
                <a:ea typeface="Times New Roman"/>
              </a:rPr>
              <a:t> of the castings and </a:t>
            </a:r>
            <a:r>
              <a:rPr lang="en-US" u="sng" dirty="0">
                <a:latin typeface="Times New Roman"/>
                <a:ea typeface="Times New Roman"/>
              </a:rPr>
              <a:t>temperature</a:t>
            </a:r>
            <a:r>
              <a:rPr lang="en-US" dirty="0">
                <a:latin typeface="Times New Roman"/>
                <a:ea typeface="Times New Roman"/>
              </a:rPr>
              <a:t> of the metal to be poured. </a:t>
            </a:r>
            <a:endParaRPr lang="en-US" sz="1800" dirty="0">
              <a:latin typeface="Arial"/>
              <a:ea typeface="Times New Roman"/>
            </a:endParaRPr>
          </a:p>
          <a:p>
            <a:pPr algn="just">
              <a:spcAft>
                <a:spcPts val="0"/>
              </a:spcAft>
            </a:pPr>
            <a:r>
              <a:rPr lang="en-US" dirty="0">
                <a:latin typeface="Times New Roman"/>
                <a:ea typeface="Times New Roman"/>
              </a:rPr>
              <a:t>After the ceramic shell is completed, the entire assembly is placed into an autoclave or flash fire furnace at a high temperature. The shell is heated to about 982 C</a:t>
            </a:r>
            <a:r>
              <a:rPr lang="en-US" baseline="30000" dirty="0">
                <a:latin typeface="Times New Roman"/>
                <a:ea typeface="Times New Roman"/>
              </a:rPr>
              <a:t>o</a:t>
            </a:r>
            <a:r>
              <a:rPr lang="en-US" dirty="0">
                <a:latin typeface="Times New Roman"/>
                <a:ea typeface="Times New Roman"/>
              </a:rPr>
              <a:t> to burn out any residual wax and to develop a high-temperature bond in the shell. The shell molds can then be stored for future use or molten metal can be poured into them immediately. If the shell molds are stored, they have to be preheated before molten metal is poured into them. </a:t>
            </a:r>
            <a:endParaRPr lang="en-US" sz="1800" dirty="0">
              <a:latin typeface="Arial"/>
              <a:ea typeface="Times New Roman"/>
            </a:endParaRPr>
          </a:p>
          <a:p>
            <a:endParaRPr lang="en-US" dirty="0"/>
          </a:p>
        </p:txBody>
      </p:sp>
    </p:spTree>
    <p:extLst>
      <p:ext uri="{BB962C8B-B14F-4D97-AF65-F5344CB8AC3E}">
        <p14:creationId xmlns:p14="http://schemas.microsoft.com/office/powerpoint/2010/main" val="2645482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125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09600"/>
            <a:ext cx="7772400" cy="1470025"/>
          </a:xfrm>
        </p:spPr>
        <p:txBody>
          <a:bodyPr/>
          <a:lstStyle/>
          <a:p>
            <a:pPr>
              <a:spcAft>
                <a:spcPts val="0"/>
              </a:spcAft>
            </a:pPr>
            <a:r>
              <a:rPr lang="en-US" b="1" u="sng" dirty="0">
                <a:latin typeface="Times New Roman"/>
                <a:ea typeface="Times New Roman"/>
                <a:cs typeface="Times New Roman"/>
              </a:rPr>
              <a:t>Advantages</a:t>
            </a:r>
            <a:r>
              <a:rPr lang="en-US" sz="2800" dirty="0">
                <a:latin typeface="Arial"/>
                <a:ea typeface="Times New Roman"/>
              </a:rPr>
              <a:t/>
            </a:r>
            <a:br>
              <a:rPr lang="en-US" sz="2800" dirty="0">
                <a:latin typeface="Arial"/>
                <a:ea typeface="Times New Roman"/>
              </a:rPr>
            </a:br>
            <a:endParaRPr lang="en-US" dirty="0"/>
          </a:p>
        </p:txBody>
      </p:sp>
      <p:sp>
        <p:nvSpPr>
          <p:cNvPr id="3" name="Subtitle 2"/>
          <p:cNvSpPr>
            <a:spLocks noGrp="1"/>
          </p:cNvSpPr>
          <p:nvPr>
            <p:ph type="subTitle" idx="1"/>
          </p:nvPr>
        </p:nvSpPr>
        <p:spPr>
          <a:xfrm>
            <a:off x="1219200" y="2057400"/>
            <a:ext cx="6400800" cy="2133600"/>
          </a:xfrm>
        </p:spPr>
        <p:txBody>
          <a:bodyPr>
            <a:normAutofit fontScale="92500" lnSpcReduction="20000"/>
          </a:bodyPr>
          <a:lstStyle/>
          <a:p>
            <a:pPr marL="342900" lvl="0" indent="-342900" algn="l">
              <a:lnSpc>
                <a:spcPct val="115000"/>
              </a:lnSpc>
              <a:buSzPts val="1000"/>
              <a:buFont typeface="Symbol"/>
              <a:buChar char=""/>
              <a:tabLst>
                <a:tab pos="457200" algn="l"/>
              </a:tabLst>
            </a:pPr>
            <a:r>
              <a:rPr lang="en-US" dirty="0">
                <a:latin typeface="Times New Roman"/>
                <a:ea typeface="Times New Roman"/>
                <a:cs typeface="Arial"/>
              </a:rPr>
              <a:t>excellent surface finish </a:t>
            </a:r>
            <a:endParaRPr lang="en-US" sz="2800" dirty="0">
              <a:ea typeface="Times New Roman"/>
              <a:cs typeface="Arial"/>
            </a:endParaRPr>
          </a:p>
          <a:p>
            <a:pPr marL="342900" lvl="0" indent="-342900" algn="l">
              <a:lnSpc>
                <a:spcPct val="115000"/>
              </a:lnSpc>
              <a:buSzPts val="1000"/>
              <a:buFont typeface="Symbol"/>
              <a:buChar char=""/>
              <a:tabLst>
                <a:tab pos="457200" algn="l"/>
              </a:tabLst>
            </a:pPr>
            <a:r>
              <a:rPr lang="en-US" dirty="0">
                <a:latin typeface="Times New Roman"/>
                <a:ea typeface="Times New Roman"/>
                <a:cs typeface="Arial"/>
              </a:rPr>
              <a:t>tight dimensional tolerances </a:t>
            </a:r>
            <a:endParaRPr lang="en-US" sz="2800" dirty="0">
              <a:ea typeface="Times New Roman"/>
              <a:cs typeface="Arial"/>
            </a:endParaRPr>
          </a:p>
          <a:p>
            <a:pPr marL="342900" lvl="0" indent="-342900" algn="l">
              <a:lnSpc>
                <a:spcPct val="115000"/>
              </a:lnSpc>
              <a:buSzPts val="1000"/>
              <a:buFont typeface="Symbol"/>
              <a:buChar char=""/>
              <a:tabLst>
                <a:tab pos="457200" algn="l"/>
              </a:tabLst>
            </a:pPr>
            <a:r>
              <a:rPr lang="en-US" dirty="0">
                <a:latin typeface="Times New Roman"/>
                <a:ea typeface="Times New Roman"/>
                <a:cs typeface="Arial"/>
              </a:rPr>
              <a:t>machining can be reduced or completely eliminated </a:t>
            </a:r>
            <a:endParaRPr lang="en-US" sz="2800" dirty="0">
              <a:ea typeface="Times New Roman"/>
              <a:cs typeface="Arial"/>
            </a:endParaRPr>
          </a:p>
          <a:p>
            <a:endParaRPr lang="en-US" dirty="0"/>
          </a:p>
        </p:txBody>
      </p:sp>
    </p:spTree>
    <p:extLst>
      <p:ext uri="{BB962C8B-B14F-4D97-AF65-F5344CB8AC3E}">
        <p14:creationId xmlns:p14="http://schemas.microsoft.com/office/powerpoint/2010/main" val="72538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2" presetClass="entr" presetSubtype="4"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30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lnSpc>
                <a:spcPct val="115000"/>
              </a:lnSpc>
              <a:spcAft>
                <a:spcPts val="1000"/>
              </a:spcAft>
            </a:pPr>
            <a:r>
              <a:rPr lang="en-US" sz="3100" b="1" dirty="0">
                <a:latin typeface="Times New Roman"/>
                <a:ea typeface="Times New Roman"/>
                <a:cs typeface="Times New Roman"/>
              </a:rPr>
              <a:t>4-c. </a:t>
            </a:r>
            <a:r>
              <a:rPr lang="en-US" sz="3100" b="1" dirty="0">
                <a:latin typeface="Times New Roman"/>
                <a:ea typeface="Times New Roman"/>
                <a:cs typeface="Arial"/>
              </a:rPr>
              <a:t>Expanded Polystyrene Process</a:t>
            </a:r>
            <a:r>
              <a:rPr lang="en-US" sz="3100" b="1" dirty="0">
                <a:latin typeface="Times New Roman"/>
                <a:ea typeface="Times New Roman"/>
                <a:cs typeface="Times New Roman"/>
              </a:rPr>
              <a:t> / Evaporative </a:t>
            </a:r>
            <a:r>
              <a:rPr lang="en-US" sz="3100" b="1" dirty="0" smtClean="0">
                <a:latin typeface="Times New Roman"/>
                <a:ea typeface="Times New Roman"/>
                <a:cs typeface="Times New Roman"/>
              </a:rPr>
              <a:t>    Pattern </a:t>
            </a:r>
            <a:r>
              <a:rPr lang="en-US" sz="3100" b="1" dirty="0">
                <a:latin typeface="Times New Roman"/>
                <a:ea typeface="Times New Roman"/>
                <a:cs typeface="Times New Roman"/>
              </a:rPr>
              <a:t>Casting Process</a:t>
            </a:r>
            <a:r>
              <a:rPr lang="en-US" sz="3600" dirty="0">
                <a:ea typeface="Times New Roman"/>
                <a:cs typeface="Arial"/>
              </a:rPr>
              <a:t/>
            </a:r>
            <a:br>
              <a:rPr lang="en-US" sz="3600" dirty="0">
                <a:ea typeface="Times New Roman"/>
                <a:cs typeface="Arial"/>
              </a:rPr>
            </a:br>
            <a:endParaRPr lang="en-US" dirty="0"/>
          </a:p>
        </p:txBody>
      </p:sp>
      <p:sp>
        <p:nvSpPr>
          <p:cNvPr id="3" name="Content Placeholder 2"/>
          <p:cNvSpPr>
            <a:spLocks noGrp="1"/>
          </p:cNvSpPr>
          <p:nvPr>
            <p:ph idx="1"/>
          </p:nvPr>
        </p:nvSpPr>
        <p:spPr>
          <a:xfrm>
            <a:off x="457200" y="990600"/>
            <a:ext cx="8229600" cy="5135563"/>
          </a:xfrm>
        </p:spPr>
        <p:txBody>
          <a:bodyPr>
            <a:normAutofit fontScale="62500" lnSpcReduction="20000"/>
          </a:bodyPr>
          <a:lstStyle/>
          <a:p>
            <a:pPr algn="just">
              <a:lnSpc>
                <a:spcPct val="115000"/>
              </a:lnSpc>
              <a:tabLst>
                <a:tab pos="1332865" algn="l"/>
              </a:tabLst>
            </a:pPr>
            <a:r>
              <a:rPr lang="en-US" dirty="0" smtClean="0">
                <a:latin typeface="Times New Roman"/>
                <a:ea typeface="Times New Roman"/>
                <a:cs typeface="Arial"/>
              </a:rPr>
              <a:t>The expanded polystyrene casting process uses a mold of sand packed around a poly-styrene foam pattern that vaporizes when the molten metal is poured into the mold. The process and variations of it are known by other names, including </a:t>
            </a:r>
            <a:r>
              <a:rPr lang="en-US" u="sng" dirty="0" smtClean="0">
                <a:latin typeface="Times New Roman"/>
                <a:ea typeface="Times New Roman"/>
                <a:cs typeface="Arial"/>
              </a:rPr>
              <a:t>lost-foam process</a:t>
            </a:r>
            <a:r>
              <a:rPr lang="en-US" dirty="0" smtClean="0">
                <a:latin typeface="Times New Roman"/>
                <a:ea typeface="Times New Roman"/>
                <a:cs typeface="Arial"/>
              </a:rPr>
              <a:t>, </a:t>
            </a:r>
            <a:r>
              <a:rPr lang="en-US" u="sng" dirty="0" smtClean="0">
                <a:latin typeface="Times New Roman"/>
                <a:ea typeface="Times New Roman"/>
                <a:cs typeface="Arial"/>
              </a:rPr>
              <a:t>lost-pattern process</a:t>
            </a:r>
            <a:r>
              <a:rPr lang="en-US" dirty="0" smtClean="0">
                <a:latin typeface="Times New Roman"/>
                <a:ea typeface="Times New Roman"/>
                <a:cs typeface="Arial"/>
              </a:rPr>
              <a:t>, </a:t>
            </a:r>
            <a:r>
              <a:rPr lang="en-US" u="sng" dirty="0" smtClean="0">
                <a:latin typeface="Times New Roman"/>
                <a:ea typeface="Times New Roman"/>
                <a:cs typeface="Arial"/>
              </a:rPr>
              <a:t>evaporative-foam process</a:t>
            </a:r>
            <a:r>
              <a:rPr lang="en-US" dirty="0" smtClean="0">
                <a:latin typeface="Times New Roman"/>
                <a:ea typeface="Times New Roman"/>
                <a:cs typeface="Arial"/>
              </a:rPr>
              <a:t>, and </a:t>
            </a:r>
            <a:r>
              <a:rPr lang="en-US" u="sng" dirty="0" smtClean="0">
                <a:latin typeface="Times New Roman"/>
                <a:ea typeface="Times New Roman"/>
                <a:cs typeface="Arial"/>
              </a:rPr>
              <a:t>full-mold process</a:t>
            </a:r>
            <a:r>
              <a:rPr lang="en-US" dirty="0" smtClean="0">
                <a:latin typeface="Times New Roman"/>
                <a:ea typeface="Times New Roman"/>
                <a:cs typeface="Arial"/>
              </a:rPr>
              <a:t> (the last being a trade name). The foam pattern includes the </a:t>
            </a:r>
            <a:r>
              <a:rPr lang="en-US" dirty="0" err="1" smtClean="0">
                <a:latin typeface="Times New Roman"/>
                <a:ea typeface="Times New Roman"/>
                <a:cs typeface="Arial"/>
              </a:rPr>
              <a:t>sprue</a:t>
            </a:r>
            <a:r>
              <a:rPr lang="en-US" dirty="0" smtClean="0">
                <a:latin typeface="Times New Roman"/>
                <a:ea typeface="Times New Roman"/>
                <a:cs typeface="Arial"/>
              </a:rPr>
              <a:t>, risers, and gating system, and it may also contain internal cores (if needed), thus eliminating the need for a separate core in The mold . Also, since the foam pattern itself becomes the cavity in the mold, considerations of draft and parting lines can be ignored. The mold does not have to be opened into cope and drag sections. The sequence in this casting process is illustrated and described in Figure 9.1. Various methods for making the pattern can be used, depending on the quantities of castings to be produced. For one-of-a-kind castings, the foam is manually cut from large strips and assembled to form the pattern. For large production runs, an automated molding operation can be set up to mold the patterns prior to making the molds for casting. </a:t>
            </a:r>
            <a:endParaRPr lang="en-US" sz="2800" dirty="0" smtClean="0">
              <a:ea typeface="Times New Roman"/>
              <a:cs typeface="Arial"/>
            </a:endParaRPr>
          </a:p>
          <a:p>
            <a:endParaRPr lang="en-US" dirty="0"/>
          </a:p>
        </p:txBody>
      </p:sp>
    </p:spTree>
    <p:extLst>
      <p:ext uri="{BB962C8B-B14F-4D97-AF65-F5344CB8AC3E}">
        <p14:creationId xmlns:p14="http://schemas.microsoft.com/office/powerpoint/2010/main" val="215537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1"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4)">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04800"/>
            <a:ext cx="7467600" cy="1366528"/>
          </a:xfrm>
          <a:prstGeom prst="rect">
            <a:avLst/>
          </a:prstGeom>
        </p:spPr>
        <p:txBody>
          <a:bodyPr wrap="square">
            <a:spAutoFit/>
          </a:bodyPr>
          <a:lstStyle/>
          <a:p>
            <a:pPr algn="just">
              <a:lnSpc>
                <a:spcPct val="115000"/>
              </a:lnSpc>
              <a:tabLst>
                <a:tab pos="1332865" algn="l"/>
              </a:tabLst>
            </a:pPr>
            <a:r>
              <a:rPr lang="en-US" dirty="0">
                <a:latin typeface="Times New Roman"/>
                <a:ea typeface="Times New Roman"/>
                <a:cs typeface="Arial"/>
              </a:rPr>
              <a:t>The pattern is normally coated with a refractory compound </a:t>
            </a:r>
            <a:r>
              <a:rPr lang="en-US" u="sng" dirty="0">
                <a:latin typeface="Times New Roman"/>
                <a:ea typeface="Times New Roman"/>
                <a:cs typeface="Arial"/>
              </a:rPr>
              <a:t>to provide a smoother surface</a:t>
            </a:r>
            <a:r>
              <a:rPr lang="en-US" dirty="0">
                <a:latin typeface="Times New Roman"/>
                <a:ea typeface="Times New Roman"/>
                <a:cs typeface="Arial"/>
              </a:rPr>
              <a:t> on the pattern and </a:t>
            </a:r>
            <a:r>
              <a:rPr lang="en-US" u="sng" dirty="0">
                <a:latin typeface="Times New Roman"/>
                <a:ea typeface="Times New Roman"/>
                <a:cs typeface="Arial"/>
              </a:rPr>
              <a:t>to improve its high temperature resistance</a:t>
            </a:r>
            <a:r>
              <a:rPr lang="en-US" dirty="0">
                <a:latin typeface="Times New Roman"/>
                <a:ea typeface="Times New Roman"/>
                <a:cs typeface="Arial"/>
              </a:rPr>
              <a:t>. Molding sands usually include bonding agents. However, dry sand is used in certain processes in this group, which aids recovery and reuse. </a:t>
            </a:r>
            <a:endParaRPr lang="en-US" sz="1600" dirty="0">
              <a:ea typeface="Times New Roman"/>
              <a:cs typeface="Arial"/>
            </a:endParaRPr>
          </a:p>
        </p:txBody>
      </p:sp>
      <p:sp>
        <p:nvSpPr>
          <p:cNvPr id="3" name="Rectangle 2"/>
          <p:cNvSpPr/>
          <p:nvPr/>
        </p:nvSpPr>
        <p:spPr>
          <a:xfrm>
            <a:off x="609600" y="2438400"/>
            <a:ext cx="7543800" cy="3277820"/>
          </a:xfrm>
          <a:prstGeom prst="rect">
            <a:avLst/>
          </a:prstGeom>
        </p:spPr>
        <p:txBody>
          <a:bodyPr wrap="square">
            <a:spAutoFit/>
          </a:bodyPr>
          <a:lstStyle/>
          <a:p>
            <a:pPr algn="just">
              <a:lnSpc>
                <a:spcPct val="115000"/>
              </a:lnSpc>
              <a:spcAft>
                <a:spcPts val="1000"/>
              </a:spcAft>
            </a:pPr>
            <a:r>
              <a:rPr lang="en-US" dirty="0">
                <a:latin typeface="Times New Roman"/>
                <a:ea typeface="Times New Roman"/>
                <a:cs typeface="Arial"/>
              </a:rPr>
              <a:t>A significant </a:t>
            </a:r>
            <a:r>
              <a:rPr lang="en-US" b="1" dirty="0">
                <a:latin typeface="Times New Roman"/>
                <a:ea typeface="Times New Roman"/>
                <a:cs typeface="Arial"/>
              </a:rPr>
              <a:t>advantage</a:t>
            </a:r>
            <a:r>
              <a:rPr lang="en-US" dirty="0">
                <a:latin typeface="Times New Roman"/>
                <a:ea typeface="Times New Roman"/>
                <a:cs typeface="Arial"/>
              </a:rPr>
              <a:t> for this process is that </a:t>
            </a:r>
            <a:r>
              <a:rPr lang="en-US" u="sng" dirty="0">
                <a:latin typeface="Times New Roman"/>
                <a:ea typeface="Times New Roman"/>
                <a:cs typeface="Arial"/>
              </a:rPr>
              <a:t>the pattern need not be removed from the mold</a:t>
            </a:r>
            <a:r>
              <a:rPr lang="en-US" dirty="0">
                <a:latin typeface="Times New Roman"/>
                <a:ea typeface="Times New Roman"/>
                <a:cs typeface="Arial"/>
              </a:rPr>
              <a:t>. </a:t>
            </a:r>
            <a:r>
              <a:rPr lang="en-US" u="sng" dirty="0">
                <a:latin typeface="Times New Roman"/>
                <a:ea typeface="Times New Roman"/>
                <a:cs typeface="Arial"/>
              </a:rPr>
              <a:t>This simplifies and expedites mold making</a:t>
            </a:r>
            <a:r>
              <a:rPr lang="en-US" dirty="0">
                <a:latin typeface="Times New Roman"/>
                <a:ea typeface="Times New Roman"/>
                <a:cs typeface="Arial"/>
              </a:rPr>
              <a:t>. In a conventional green-sand mold, two halves are required with proper parting lines, draft allowances must be provided in the mold design, cores must be inserted, and the gating and riser system must be added. With the expanded polystyrene process, these steps are built into the pattern itself. A new pattern is needed for every casting, so the economics of the expanded polystyrene casting process depend largely on the cost of producing the patterns. The process has been applied to mass produce castings for automobiles engines. Automated production systems are installed to mold the polystyrene foam patterns for these applications</a:t>
            </a:r>
            <a:endParaRPr lang="en-US" sz="1600" dirty="0">
              <a:ea typeface="Times New Roman"/>
              <a:cs typeface="Arial"/>
            </a:endParaRPr>
          </a:p>
        </p:txBody>
      </p:sp>
    </p:spTree>
    <p:extLst>
      <p:ext uri="{BB962C8B-B14F-4D97-AF65-F5344CB8AC3E}">
        <p14:creationId xmlns:p14="http://schemas.microsoft.com/office/powerpoint/2010/main" val="387599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3250" fill="hold"/>
                                        <p:tgtEl>
                                          <p:spTgt spid="3"/>
                                        </p:tgtEl>
                                        <p:attrNameLst>
                                          <p:attrName>ppt_x</p:attrName>
                                        </p:attrNameLst>
                                      </p:cBhvr>
                                      <p:tavLst>
                                        <p:tav tm="0">
                                          <p:val>
                                            <p:strVal val="0-#ppt_w/2"/>
                                          </p:val>
                                        </p:tav>
                                        <p:tav tm="100000">
                                          <p:val>
                                            <p:strVal val="#ppt_x"/>
                                          </p:val>
                                        </p:tav>
                                      </p:tavLst>
                                    </p:anim>
                                    <p:anim calcmode="lin" valueType="num">
                                      <p:cBhvr additive="base">
                                        <p:cTn id="12" dur="32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43000"/>
            <a:ext cx="2819400" cy="5507662"/>
          </a:xfrm>
          <a:prstGeom prst="rect">
            <a:avLst/>
          </a:prstGeom>
        </p:spPr>
        <p:txBody>
          <a:bodyPr wrap="square">
            <a:spAutoFit/>
          </a:bodyPr>
          <a:lstStyle/>
          <a:p>
            <a:pPr>
              <a:lnSpc>
                <a:spcPct val="115000"/>
              </a:lnSpc>
              <a:tabLst>
                <a:tab pos="1332865" algn="l"/>
              </a:tabLst>
            </a:pPr>
            <a:r>
              <a:rPr lang="en-US" dirty="0" smtClean="0">
                <a:latin typeface="Times New Roman"/>
                <a:ea typeface="Times New Roman"/>
                <a:cs typeface="Arial"/>
              </a:rPr>
              <a:t>(</a:t>
            </a:r>
            <a:r>
              <a:rPr lang="en-US" dirty="0">
                <a:latin typeface="Times New Roman"/>
                <a:ea typeface="Times New Roman"/>
                <a:cs typeface="Arial"/>
              </a:rPr>
              <a:t>1) pattern of polystyrene is coated with refractory compound; </a:t>
            </a:r>
            <a:endParaRPr lang="en-US" sz="1600" dirty="0">
              <a:ea typeface="Times New Roman"/>
              <a:cs typeface="Arial"/>
            </a:endParaRPr>
          </a:p>
          <a:p>
            <a:pPr>
              <a:lnSpc>
                <a:spcPct val="115000"/>
              </a:lnSpc>
              <a:tabLst>
                <a:tab pos="1332865" algn="l"/>
              </a:tabLst>
            </a:pPr>
            <a:r>
              <a:rPr lang="en-US" dirty="0">
                <a:latin typeface="Times New Roman"/>
                <a:ea typeface="Times New Roman"/>
                <a:cs typeface="Arial"/>
              </a:rPr>
              <a:t>(2) foam pattern is placed in mold box, and sand is compacted around the pattern; and</a:t>
            </a:r>
            <a:endParaRPr lang="en-US" sz="1600" dirty="0">
              <a:ea typeface="Times New Roman"/>
              <a:cs typeface="Arial"/>
            </a:endParaRPr>
          </a:p>
          <a:p>
            <a:pPr>
              <a:lnSpc>
                <a:spcPct val="115000"/>
              </a:lnSpc>
              <a:tabLst>
                <a:tab pos="1332865" algn="l"/>
              </a:tabLst>
            </a:pPr>
            <a:r>
              <a:rPr lang="en-US" dirty="0">
                <a:latin typeface="Times New Roman"/>
                <a:ea typeface="Times New Roman"/>
                <a:cs typeface="Arial"/>
              </a:rPr>
              <a:t>(3) molten metal is poured into the portion of the pattern that forms the pouring cup and </a:t>
            </a:r>
            <a:r>
              <a:rPr lang="en-US" dirty="0" err="1">
                <a:latin typeface="Times New Roman"/>
                <a:ea typeface="Times New Roman"/>
                <a:cs typeface="Arial"/>
              </a:rPr>
              <a:t>sprue</a:t>
            </a:r>
            <a:r>
              <a:rPr lang="en-US" dirty="0">
                <a:latin typeface="Times New Roman"/>
                <a:ea typeface="Times New Roman"/>
                <a:cs typeface="Arial"/>
              </a:rPr>
              <a:t>. As the metal enters the mold, the polystyrene foam is vaporized ahead of the advancing liquid, thus allowing the resulting mold cavity to be ﬁlled.</a:t>
            </a:r>
            <a:endParaRPr lang="en-US" sz="1600" dirty="0">
              <a:ea typeface="Times New Roman"/>
              <a:cs typeface="Arial"/>
            </a:endParaRPr>
          </a:p>
        </p:txBody>
      </p:sp>
      <p:sp>
        <p:nvSpPr>
          <p:cNvPr id="3" name="Rectangle 2"/>
          <p:cNvSpPr/>
          <p:nvPr/>
        </p:nvSpPr>
        <p:spPr>
          <a:xfrm>
            <a:off x="914400" y="381000"/>
            <a:ext cx="6619120" cy="556434"/>
          </a:xfrm>
          <a:prstGeom prst="rect">
            <a:avLst/>
          </a:prstGeom>
        </p:spPr>
        <p:txBody>
          <a:bodyPr wrap="none">
            <a:spAutoFit/>
          </a:bodyPr>
          <a:lstStyle/>
          <a:p>
            <a:pPr lvl="0">
              <a:lnSpc>
                <a:spcPct val="115000"/>
              </a:lnSpc>
              <a:tabLst>
                <a:tab pos="1332865" algn="l"/>
              </a:tabLst>
            </a:pPr>
            <a:r>
              <a:rPr lang="en-US" sz="2800" dirty="0">
                <a:solidFill>
                  <a:prstClr val="black"/>
                </a:solidFill>
                <a:latin typeface="Times New Roman"/>
                <a:ea typeface="Times New Roman"/>
                <a:cs typeface="Arial"/>
              </a:rPr>
              <a:t>The expanded polystyrene casting Procedure</a:t>
            </a:r>
            <a:endParaRPr lang="en-US" sz="2800" dirty="0">
              <a:solidFill>
                <a:prstClr val="black"/>
              </a:solidFill>
              <a:ea typeface="Times New Roman"/>
              <a:cs typeface="Aria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2688" y="1143000"/>
            <a:ext cx="2982912" cy="189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3334" y="3040063"/>
            <a:ext cx="2511266" cy="2132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4419600"/>
            <a:ext cx="2514600" cy="189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091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 calcmode="lin" valueType="num">
                                      <p:cBhvr additive="base">
                                        <p:cTn id="15" dur="500" fill="hold"/>
                                        <p:tgtEl>
                                          <p:spTgt spid="1026"/>
                                        </p:tgtEl>
                                        <p:attrNameLst>
                                          <p:attrName>ppt_x</p:attrName>
                                        </p:attrNameLst>
                                      </p:cBhvr>
                                      <p:tavLst>
                                        <p:tav tm="0">
                                          <p:val>
                                            <p:strVal val="1+#ppt_w/2"/>
                                          </p:val>
                                        </p:tav>
                                        <p:tav tm="100000">
                                          <p:val>
                                            <p:strVal val="#ppt_x"/>
                                          </p:val>
                                        </p:tav>
                                      </p:tavLst>
                                    </p:anim>
                                    <p:anim calcmode="lin" valueType="num">
                                      <p:cBhvr additive="base">
                                        <p:cTn id="16" dur="500" fill="hold"/>
                                        <p:tgtEl>
                                          <p:spTgt spid="1026"/>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30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20" dur="3000" fill="hold"/>
                                        <p:tgtEl>
                                          <p:spTgt spid="2">
                                            <p:txEl>
                                              <p:pRg st="1" end="1"/>
                                            </p:txEl>
                                          </p:spTgt>
                                        </p:tgtEl>
                                        <p:attrNameLst>
                                          <p:attrName>ppt_y</p:attrName>
                                        </p:attrNameLst>
                                      </p:cBhvr>
                                      <p:tavLst>
                                        <p:tav tm="0">
                                          <p:val>
                                            <p:strVal val="#ppt_y"/>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28"/>
                                        </p:tgtEl>
                                        <p:attrNameLst>
                                          <p:attrName>style.visibility</p:attrName>
                                        </p:attrNameLst>
                                      </p:cBhvr>
                                      <p:to>
                                        <p:strVal val="visible"/>
                                      </p:to>
                                    </p:set>
                                    <p:anim calcmode="lin" valueType="num">
                                      <p:cBhvr additive="base">
                                        <p:cTn id="23" dur="3000" fill="hold"/>
                                        <p:tgtEl>
                                          <p:spTgt spid="1028"/>
                                        </p:tgtEl>
                                        <p:attrNameLst>
                                          <p:attrName>ppt_x</p:attrName>
                                        </p:attrNameLst>
                                      </p:cBhvr>
                                      <p:tavLst>
                                        <p:tav tm="0">
                                          <p:val>
                                            <p:strVal val="#ppt_x"/>
                                          </p:val>
                                        </p:tav>
                                        <p:tav tm="100000">
                                          <p:val>
                                            <p:strVal val="#ppt_x"/>
                                          </p:val>
                                        </p:tav>
                                      </p:tavLst>
                                    </p:anim>
                                    <p:anim calcmode="lin" valueType="num">
                                      <p:cBhvr additive="base">
                                        <p:cTn id="24" dur="3000" fill="hold"/>
                                        <p:tgtEl>
                                          <p:spTgt spid="1028"/>
                                        </p:tgtEl>
                                        <p:attrNameLst>
                                          <p:attrName>ppt_y</p:attrName>
                                        </p:attrNameLst>
                                      </p:cBhvr>
                                      <p:tavLst>
                                        <p:tav tm="0">
                                          <p:val>
                                            <p:strVal val="1+#ppt_h/2"/>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 calcmode="lin" valueType="num">
                                      <p:cBhvr additive="base">
                                        <p:cTn id="27" dur="50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8" dur="5000" fill="hold"/>
                                        <p:tgtEl>
                                          <p:spTgt spid="2">
                                            <p:txEl>
                                              <p:pRg st="2" end="2"/>
                                            </p:txEl>
                                          </p:spTgt>
                                        </p:tgtEl>
                                        <p:attrNameLst>
                                          <p:attrName>ppt_y</p:attrName>
                                        </p:attrNameLst>
                                      </p:cBhvr>
                                      <p:tavLst>
                                        <p:tav tm="0">
                                          <p:val>
                                            <p:strVal val="#ppt_y"/>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29"/>
                                        </p:tgtEl>
                                        <p:attrNameLst>
                                          <p:attrName>style.visibility</p:attrName>
                                        </p:attrNameLst>
                                      </p:cBhvr>
                                      <p:to>
                                        <p:strVal val="visible"/>
                                      </p:to>
                                    </p:set>
                                    <p:anim calcmode="lin" valueType="num">
                                      <p:cBhvr additive="base">
                                        <p:cTn id="31" dur="5000" fill="hold"/>
                                        <p:tgtEl>
                                          <p:spTgt spid="1029"/>
                                        </p:tgtEl>
                                        <p:attrNameLst>
                                          <p:attrName>ppt_x</p:attrName>
                                        </p:attrNameLst>
                                      </p:cBhvr>
                                      <p:tavLst>
                                        <p:tav tm="0">
                                          <p:val>
                                            <p:strVal val="#ppt_x"/>
                                          </p:val>
                                        </p:tav>
                                        <p:tav tm="100000">
                                          <p:val>
                                            <p:strVal val="#ppt_x"/>
                                          </p:val>
                                        </p:tav>
                                      </p:tavLst>
                                    </p:anim>
                                    <p:anim calcmode="lin" valueType="num">
                                      <p:cBhvr additive="base">
                                        <p:cTn id="32" dur="5000" fill="hold"/>
                                        <p:tgtEl>
                                          <p:spTgt spid="10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637</TotalTime>
  <Words>1025</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4. Special Casting Processes  4-a. Investment Casting Process(lost wax) </vt:lpstr>
      <vt:lpstr>PowerPoint Presentation</vt:lpstr>
      <vt:lpstr>PowerPoint Presentation</vt:lpstr>
      <vt:lpstr>4-b. Ceramic Shell Investment Casting Process  </vt:lpstr>
      <vt:lpstr>Advantages </vt:lpstr>
      <vt:lpstr>4-c. Expanded Polystyrene Process / Evaporative     Pattern Casting Process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Special Casting Processes  4-a. Investment Casting Process(lost wax) </dc:title>
  <dc:creator>samey</dc:creator>
  <cp:lastModifiedBy>samey</cp:lastModifiedBy>
  <cp:revision>13</cp:revision>
  <dcterms:created xsi:type="dcterms:W3CDTF">2006-08-16T00:00:00Z</dcterms:created>
  <dcterms:modified xsi:type="dcterms:W3CDTF">2015-03-23T06:18:31Z</dcterms:modified>
</cp:coreProperties>
</file>